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63" r:id="rId2"/>
  </p:sldMasterIdLst>
  <p:notesMasterIdLst>
    <p:notesMasterId r:id="rId14"/>
  </p:notesMasterIdLst>
  <p:sldIdLst>
    <p:sldId id="256" r:id="rId3"/>
    <p:sldId id="258" r:id="rId4"/>
    <p:sldId id="257" r:id="rId5"/>
    <p:sldId id="260" r:id="rId6"/>
    <p:sldId id="262" r:id="rId7"/>
    <p:sldId id="269" r:id="rId8"/>
    <p:sldId id="261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CC66"/>
    <a:srgbClr val="008000"/>
    <a:srgbClr val="FF6600"/>
    <a:srgbClr val="0000FF"/>
    <a:srgbClr val="17375E"/>
    <a:srgbClr val="000000"/>
    <a:srgbClr val="A69765"/>
    <a:srgbClr val="A19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78" autoAdjust="0"/>
  </p:normalViewPr>
  <p:slideViewPr>
    <p:cSldViewPr>
      <p:cViewPr varScale="1">
        <p:scale>
          <a:sx n="70" d="100"/>
          <a:sy n="7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B48F75-85CD-4919-9B3C-27F8F98C0C5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CC5D3D0-EC31-4912-89FD-F5AF1324605C}">
      <dgm:prSet phldrT="[Szöveg]" custT="1"/>
      <dgm:spPr/>
      <dgm:t>
        <a:bodyPr/>
        <a:lstStyle/>
        <a:p>
          <a:r>
            <a:rPr lang="hu-HU" sz="1700" dirty="0" smtClean="0"/>
            <a:t>Baráti együttműködési partnerség:</a:t>
          </a:r>
        </a:p>
        <a:p>
          <a:r>
            <a:rPr lang="hu-HU" sz="1700" dirty="0" smtClean="0"/>
            <a:t>KÍNA</a:t>
          </a:r>
        </a:p>
        <a:p>
          <a:r>
            <a:rPr lang="hu-HU" sz="1700" b="1" dirty="0" smtClean="0">
              <a:sym typeface="Wingdings 3"/>
            </a:rPr>
            <a:t></a:t>
          </a:r>
        </a:p>
        <a:p>
          <a:r>
            <a:rPr lang="hu-HU" sz="1700" dirty="0" smtClean="0">
              <a:sym typeface="Wingdings 3"/>
            </a:rPr>
            <a:t> </a:t>
          </a:r>
          <a:r>
            <a:rPr lang="hu-HU" sz="1700" dirty="0" smtClean="0"/>
            <a:t>MAGYARORSZÁG</a:t>
          </a:r>
        </a:p>
        <a:p>
          <a:endParaRPr lang="hu-HU" sz="1600" dirty="0"/>
        </a:p>
      </dgm:t>
    </dgm:pt>
    <dgm:pt modelId="{6BC4711F-C44F-4C52-A6CD-B57A74007004}" type="parTrans" cxnId="{56481CCA-EC89-4363-BCD0-C73A5DA47BDE}">
      <dgm:prSet/>
      <dgm:spPr/>
      <dgm:t>
        <a:bodyPr/>
        <a:lstStyle/>
        <a:p>
          <a:endParaRPr lang="hu-HU"/>
        </a:p>
      </dgm:t>
    </dgm:pt>
    <dgm:pt modelId="{2F3451BE-B6FE-4983-88AA-6E4C3497104B}" type="sibTrans" cxnId="{56481CCA-EC89-4363-BCD0-C73A5DA47BDE}">
      <dgm:prSet/>
      <dgm:spPr/>
      <dgm:t>
        <a:bodyPr/>
        <a:lstStyle/>
        <a:p>
          <a:endParaRPr lang="hu-HU"/>
        </a:p>
      </dgm:t>
    </dgm:pt>
    <dgm:pt modelId="{A687375B-4354-468C-BB8B-CA76A46D715B}">
      <dgm:prSet phldrT="[Szöveg]" custT="1"/>
      <dgm:spPr>
        <a:solidFill>
          <a:schemeClr val="tx2">
            <a:lumMod val="75000"/>
            <a:alpha val="76000"/>
          </a:schemeClr>
        </a:solidFill>
      </dgm:spPr>
      <dgm:t>
        <a:bodyPr/>
        <a:lstStyle/>
        <a:p>
          <a:r>
            <a:rPr lang="hu-HU" sz="1500" dirty="0" smtClean="0"/>
            <a:t>Proaktív politikai magatartás</a:t>
          </a:r>
          <a:endParaRPr lang="hu-HU" sz="1500" dirty="0"/>
        </a:p>
      </dgm:t>
    </dgm:pt>
    <dgm:pt modelId="{EC1E670E-5321-428F-B576-91BB70039C56}" type="parTrans" cxnId="{28EDDC1F-B88D-4281-B82C-2CB353EDBAC2}">
      <dgm:prSet/>
      <dgm:spPr/>
      <dgm:t>
        <a:bodyPr/>
        <a:lstStyle/>
        <a:p>
          <a:endParaRPr lang="hu-HU"/>
        </a:p>
      </dgm:t>
    </dgm:pt>
    <dgm:pt modelId="{AD1B5F9A-EEAB-4102-9CA0-763A4088166B}" type="sibTrans" cxnId="{28EDDC1F-B88D-4281-B82C-2CB353EDBAC2}">
      <dgm:prSet/>
      <dgm:spPr/>
      <dgm:t>
        <a:bodyPr/>
        <a:lstStyle/>
        <a:p>
          <a:endParaRPr lang="hu-HU"/>
        </a:p>
      </dgm:t>
    </dgm:pt>
    <dgm:pt modelId="{60FA51D7-1003-4B12-9D97-9B745DD47BD3}">
      <dgm:prSet custT="1"/>
      <dgm:spPr>
        <a:solidFill>
          <a:srgbClr val="FF6600">
            <a:alpha val="76000"/>
          </a:srgbClr>
        </a:solidFill>
      </dgm:spPr>
      <dgm:t>
        <a:bodyPr/>
        <a:lstStyle/>
        <a:p>
          <a:r>
            <a:rPr lang="hu-HU" sz="1500" dirty="0" smtClean="0"/>
            <a:t>Gyakori magas szintű látogatá-sok</a:t>
          </a:r>
          <a:endParaRPr lang="hu-HU" sz="1500" dirty="0"/>
        </a:p>
      </dgm:t>
    </dgm:pt>
    <dgm:pt modelId="{0053BFFE-7E75-4CBF-A6BA-846E9AD38857}" type="parTrans" cxnId="{382F302B-F13A-4DEE-8C08-731827A11711}">
      <dgm:prSet/>
      <dgm:spPr/>
      <dgm:t>
        <a:bodyPr/>
        <a:lstStyle/>
        <a:p>
          <a:endParaRPr lang="hu-HU"/>
        </a:p>
      </dgm:t>
    </dgm:pt>
    <dgm:pt modelId="{56681189-84E8-472E-A1F2-D17786F816A6}" type="sibTrans" cxnId="{382F302B-F13A-4DEE-8C08-731827A11711}">
      <dgm:prSet/>
      <dgm:spPr/>
      <dgm:t>
        <a:bodyPr/>
        <a:lstStyle/>
        <a:p>
          <a:endParaRPr lang="hu-HU"/>
        </a:p>
      </dgm:t>
    </dgm:pt>
    <dgm:pt modelId="{4FC5CB38-95F8-4853-A326-CF2380DABDC8}">
      <dgm:prSet custT="1"/>
      <dgm:spPr>
        <a:solidFill>
          <a:srgbClr val="008000">
            <a:alpha val="75686"/>
          </a:srgbClr>
        </a:solidFill>
      </dgm:spPr>
      <dgm:t>
        <a:bodyPr/>
        <a:lstStyle/>
        <a:p>
          <a:r>
            <a:rPr lang="hu-HU" sz="1500" dirty="0" smtClean="0"/>
            <a:t>Közös  programok gazdasági fórumok</a:t>
          </a:r>
          <a:endParaRPr lang="hu-HU" sz="1500" dirty="0"/>
        </a:p>
      </dgm:t>
    </dgm:pt>
    <dgm:pt modelId="{F1CEA15F-E768-4CF1-8BBE-BAA044E86ABE}" type="parTrans" cxnId="{6D8A110D-4FF8-404F-AB62-9E50A8F3B9AB}">
      <dgm:prSet/>
      <dgm:spPr/>
      <dgm:t>
        <a:bodyPr/>
        <a:lstStyle/>
        <a:p>
          <a:endParaRPr lang="hu-HU"/>
        </a:p>
      </dgm:t>
    </dgm:pt>
    <dgm:pt modelId="{C4AA8D1A-FC6B-45BB-92E6-1B648C809CF1}" type="sibTrans" cxnId="{6D8A110D-4FF8-404F-AB62-9E50A8F3B9AB}">
      <dgm:prSet/>
      <dgm:spPr/>
      <dgm:t>
        <a:bodyPr/>
        <a:lstStyle/>
        <a:p>
          <a:endParaRPr lang="hu-HU"/>
        </a:p>
      </dgm:t>
    </dgm:pt>
    <dgm:pt modelId="{853B14BE-D796-4359-9AFA-547C54ED53F4}">
      <dgm:prSet custT="1"/>
      <dgm:spPr>
        <a:solidFill>
          <a:srgbClr val="996633">
            <a:alpha val="76000"/>
          </a:srgbClr>
        </a:solidFill>
      </dgm:spPr>
      <dgm:t>
        <a:bodyPr/>
        <a:lstStyle/>
        <a:p>
          <a:r>
            <a:rPr lang="hu-HU" sz="1500" dirty="0" smtClean="0"/>
            <a:t>Kétoldalú megállapo-dások</a:t>
          </a:r>
          <a:endParaRPr lang="hu-HU" sz="1500" dirty="0"/>
        </a:p>
      </dgm:t>
    </dgm:pt>
    <dgm:pt modelId="{361BA295-8957-4377-A981-B64D1A520F07}" type="parTrans" cxnId="{8BD364BF-C9B6-41C5-8BF5-B130F7530B5B}">
      <dgm:prSet/>
      <dgm:spPr/>
      <dgm:t>
        <a:bodyPr/>
        <a:lstStyle/>
        <a:p>
          <a:endParaRPr lang="hu-HU"/>
        </a:p>
      </dgm:t>
    </dgm:pt>
    <dgm:pt modelId="{7BE70F25-F105-4F99-99B2-121A3832D292}" type="sibTrans" cxnId="{8BD364BF-C9B6-41C5-8BF5-B130F7530B5B}">
      <dgm:prSet/>
      <dgm:spPr/>
      <dgm:t>
        <a:bodyPr/>
        <a:lstStyle/>
        <a:p>
          <a:endParaRPr lang="hu-HU"/>
        </a:p>
      </dgm:t>
    </dgm:pt>
    <dgm:pt modelId="{EC4A3516-FE1C-4888-8B11-BB071168200A}" type="pres">
      <dgm:prSet presAssocID="{ECB48F75-85CD-4919-9B3C-27F8F98C0C5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A8D890F-C891-42E6-901E-E3D242405192}" type="pres">
      <dgm:prSet presAssocID="{4CC5D3D0-EC31-4912-89FD-F5AF1324605C}" presName="centerShape" presStyleLbl="node0" presStyleIdx="0" presStyleCnt="1" custScaleX="123955" custScaleY="124292"/>
      <dgm:spPr/>
      <dgm:t>
        <a:bodyPr/>
        <a:lstStyle/>
        <a:p>
          <a:endParaRPr lang="hu-HU"/>
        </a:p>
      </dgm:t>
    </dgm:pt>
    <dgm:pt modelId="{72B729C0-C020-4A8E-A643-5B68B881EE81}" type="pres">
      <dgm:prSet presAssocID="{A687375B-4354-468C-BB8B-CA76A46D715B}" presName="node" presStyleLbl="node1" presStyleIdx="0" presStyleCnt="4" custScaleX="108943" custScaleY="10746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3B879B6-1B0C-4E50-938D-29D75C749662}" type="pres">
      <dgm:prSet presAssocID="{A687375B-4354-468C-BB8B-CA76A46D715B}" presName="dummy" presStyleCnt="0"/>
      <dgm:spPr/>
    </dgm:pt>
    <dgm:pt modelId="{C116042D-35B2-45CB-BB1D-DA729A4A433E}" type="pres">
      <dgm:prSet presAssocID="{AD1B5F9A-EEAB-4102-9CA0-763A4088166B}" presName="sibTrans" presStyleLbl="sibTrans2D1" presStyleIdx="0" presStyleCnt="4"/>
      <dgm:spPr/>
      <dgm:t>
        <a:bodyPr/>
        <a:lstStyle/>
        <a:p>
          <a:endParaRPr lang="hu-HU"/>
        </a:p>
      </dgm:t>
    </dgm:pt>
    <dgm:pt modelId="{A6DC5F48-89AA-49B5-9EEA-C2FA46A0A19B}" type="pres">
      <dgm:prSet presAssocID="{60FA51D7-1003-4B12-9D97-9B745DD47BD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9D987B4-0B90-4BF9-900F-53861F4E0E3E}" type="pres">
      <dgm:prSet presAssocID="{60FA51D7-1003-4B12-9D97-9B745DD47BD3}" presName="dummy" presStyleCnt="0"/>
      <dgm:spPr/>
    </dgm:pt>
    <dgm:pt modelId="{398AB8A5-0FC3-4763-A9BC-F27B98F94700}" type="pres">
      <dgm:prSet presAssocID="{56681189-84E8-472E-A1F2-D17786F816A6}" presName="sibTrans" presStyleLbl="sibTrans2D1" presStyleIdx="1" presStyleCnt="4"/>
      <dgm:spPr/>
      <dgm:t>
        <a:bodyPr/>
        <a:lstStyle/>
        <a:p>
          <a:endParaRPr lang="hu-HU"/>
        </a:p>
      </dgm:t>
    </dgm:pt>
    <dgm:pt modelId="{78C58F08-2BEA-494B-94F8-4E86D35E8E7E}" type="pres">
      <dgm:prSet presAssocID="{4FC5CB38-95F8-4853-A326-CF2380DABDC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2ADCD9E-89B5-4907-B106-4D714AD9F4F2}" type="pres">
      <dgm:prSet presAssocID="{4FC5CB38-95F8-4853-A326-CF2380DABDC8}" presName="dummy" presStyleCnt="0"/>
      <dgm:spPr/>
    </dgm:pt>
    <dgm:pt modelId="{83EC5261-0785-4F40-AB30-B66CFD34981A}" type="pres">
      <dgm:prSet presAssocID="{C4AA8D1A-FC6B-45BB-92E6-1B648C809CF1}" presName="sibTrans" presStyleLbl="sibTrans2D1" presStyleIdx="2" presStyleCnt="4"/>
      <dgm:spPr/>
      <dgm:t>
        <a:bodyPr/>
        <a:lstStyle/>
        <a:p>
          <a:endParaRPr lang="hu-HU"/>
        </a:p>
      </dgm:t>
    </dgm:pt>
    <dgm:pt modelId="{E18C4ED0-75B2-467C-AA93-CDBF74E6FBF0}" type="pres">
      <dgm:prSet presAssocID="{853B14BE-D796-4359-9AFA-547C54ED53F4}" presName="node" presStyleLbl="node1" presStyleIdx="3" presStyleCnt="4" custScaleX="102126" custScaleY="10378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1DD91B-6CF0-42B5-8C7A-AFAC9052E2C8}" type="pres">
      <dgm:prSet presAssocID="{853B14BE-D796-4359-9AFA-547C54ED53F4}" presName="dummy" presStyleCnt="0"/>
      <dgm:spPr/>
    </dgm:pt>
    <dgm:pt modelId="{49551BDC-6809-4DB8-A1A1-95C80B4E6A87}" type="pres">
      <dgm:prSet presAssocID="{7BE70F25-F105-4F99-99B2-121A3832D292}" presName="sibTrans" presStyleLbl="sibTrans2D1" presStyleIdx="3" presStyleCnt="4"/>
      <dgm:spPr/>
      <dgm:t>
        <a:bodyPr/>
        <a:lstStyle/>
        <a:p>
          <a:endParaRPr lang="hu-HU"/>
        </a:p>
      </dgm:t>
    </dgm:pt>
  </dgm:ptLst>
  <dgm:cxnLst>
    <dgm:cxn modelId="{6D8A110D-4FF8-404F-AB62-9E50A8F3B9AB}" srcId="{4CC5D3D0-EC31-4912-89FD-F5AF1324605C}" destId="{4FC5CB38-95F8-4853-A326-CF2380DABDC8}" srcOrd="2" destOrd="0" parTransId="{F1CEA15F-E768-4CF1-8BBE-BAA044E86ABE}" sibTransId="{C4AA8D1A-FC6B-45BB-92E6-1B648C809CF1}"/>
    <dgm:cxn modelId="{28EDDC1F-B88D-4281-B82C-2CB353EDBAC2}" srcId="{4CC5D3D0-EC31-4912-89FD-F5AF1324605C}" destId="{A687375B-4354-468C-BB8B-CA76A46D715B}" srcOrd="0" destOrd="0" parTransId="{EC1E670E-5321-428F-B576-91BB70039C56}" sibTransId="{AD1B5F9A-EEAB-4102-9CA0-763A4088166B}"/>
    <dgm:cxn modelId="{56481CCA-EC89-4363-BCD0-C73A5DA47BDE}" srcId="{ECB48F75-85CD-4919-9B3C-27F8F98C0C59}" destId="{4CC5D3D0-EC31-4912-89FD-F5AF1324605C}" srcOrd="0" destOrd="0" parTransId="{6BC4711F-C44F-4C52-A6CD-B57A74007004}" sibTransId="{2F3451BE-B6FE-4983-88AA-6E4C3497104B}"/>
    <dgm:cxn modelId="{6347A49A-B87F-486C-A283-C27EC74393B8}" type="presOf" srcId="{4CC5D3D0-EC31-4912-89FD-F5AF1324605C}" destId="{5A8D890F-C891-42E6-901E-E3D242405192}" srcOrd="0" destOrd="0" presId="urn:microsoft.com/office/officeart/2005/8/layout/radial6"/>
    <dgm:cxn modelId="{C410F272-6FE2-48C3-810B-FBBAA0BBE487}" type="presOf" srcId="{60FA51D7-1003-4B12-9D97-9B745DD47BD3}" destId="{A6DC5F48-89AA-49B5-9EEA-C2FA46A0A19B}" srcOrd="0" destOrd="0" presId="urn:microsoft.com/office/officeart/2005/8/layout/radial6"/>
    <dgm:cxn modelId="{A14EBDD6-953D-488B-B335-66F33D00B5FF}" type="presOf" srcId="{A687375B-4354-468C-BB8B-CA76A46D715B}" destId="{72B729C0-C020-4A8E-A643-5B68B881EE81}" srcOrd="0" destOrd="0" presId="urn:microsoft.com/office/officeart/2005/8/layout/radial6"/>
    <dgm:cxn modelId="{2C6FC8A0-2ED4-4ADC-AF3C-A00D00087212}" type="presOf" srcId="{853B14BE-D796-4359-9AFA-547C54ED53F4}" destId="{E18C4ED0-75B2-467C-AA93-CDBF74E6FBF0}" srcOrd="0" destOrd="0" presId="urn:microsoft.com/office/officeart/2005/8/layout/radial6"/>
    <dgm:cxn modelId="{8BD364BF-C9B6-41C5-8BF5-B130F7530B5B}" srcId="{4CC5D3D0-EC31-4912-89FD-F5AF1324605C}" destId="{853B14BE-D796-4359-9AFA-547C54ED53F4}" srcOrd="3" destOrd="0" parTransId="{361BA295-8957-4377-A981-B64D1A520F07}" sibTransId="{7BE70F25-F105-4F99-99B2-121A3832D292}"/>
    <dgm:cxn modelId="{8278A8E9-9AD4-44E4-8834-59011AF1C905}" type="presOf" srcId="{7BE70F25-F105-4F99-99B2-121A3832D292}" destId="{49551BDC-6809-4DB8-A1A1-95C80B4E6A87}" srcOrd="0" destOrd="0" presId="urn:microsoft.com/office/officeart/2005/8/layout/radial6"/>
    <dgm:cxn modelId="{EA709D02-6053-4983-AC5B-58F0D124AFD1}" type="presOf" srcId="{ECB48F75-85CD-4919-9B3C-27F8F98C0C59}" destId="{EC4A3516-FE1C-4888-8B11-BB071168200A}" srcOrd="0" destOrd="0" presId="urn:microsoft.com/office/officeart/2005/8/layout/radial6"/>
    <dgm:cxn modelId="{4421B823-6C16-492B-8B5F-7EDFFA6630A2}" type="presOf" srcId="{AD1B5F9A-EEAB-4102-9CA0-763A4088166B}" destId="{C116042D-35B2-45CB-BB1D-DA729A4A433E}" srcOrd="0" destOrd="0" presId="urn:microsoft.com/office/officeart/2005/8/layout/radial6"/>
    <dgm:cxn modelId="{382F302B-F13A-4DEE-8C08-731827A11711}" srcId="{4CC5D3D0-EC31-4912-89FD-F5AF1324605C}" destId="{60FA51D7-1003-4B12-9D97-9B745DD47BD3}" srcOrd="1" destOrd="0" parTransId="{0053BFFE-7E75-4CBF-A6BA-846E9AD38857}" sibTransId="{56681189-84E8-472E-A1F2-D17786F816A6}"/>
    <dgm:cxn modelId="{0F314B16-A3F7-4BF7-8611-C6BC25461956}" type="presOf" srcId="{56681189-84E8-472E-A1F2-D17786F816A6}" destId="{398AB8A5-0FC3-4763-A9BC-F27B98F94700}" srcOrd="0" destOrd="0" presId="urn:microsoft.com/office/officeart/2005/8/layout/radial6"/>
    <dgm:cxn modelId="{7B5B71F1-12C9-43BC-B990-E2A67AEBBCDA}" type="presOf" srcId="{4FC5CB38-95F8-4853-A326-CF2380DABDC8}" destId="{78C58F08-2BEA-494B-94F8-4E86D35E8E7E}" srcOrd="0" destOrd="0" presId="urn:microsoft.com/office/officeart/2005/8/layout/radial6"/>
    <dgm:cxn modelId="{D7645169-F80F-410C-A166-947A4A8AE24C}" type="presOf" srcId="{C4AA8D1A-FC6B-45BB-92E6-1B648C809CF1}" destId="{83EC5261-0785-4F40-AB30-B66CFD34981A}" srcOrd="0" destOrd="0" presId="urn:microsoft.com/office/officeart/2005/8/layout/radial6"/>
    <dgm:cxn modelId="{F5CC20CC-73D3-42DD-9086-1578E8E1F1FB}" type="presParOf" srcId="{EC4A3516-FE1C-4888-8B11-BB071168200A}" destId="{5A8D890F-C891-42E6-901E-E3D242405192}" srcOrd="0" destOrd="0" presId="urn:microsoft.com/office/officeart/2005/8/layout/radial6"/>
    <dgm:cxn modelId="{9682D239-0AC4-4B3D-8AA3-D961CFFD245C}" type="presParOf" srcId="{EC4A3516-FE1C-4888-8B11-BB071168200A}" destId="{72B729C0-C020-4A8E-A643-5B68B881EE81}" srcOrd="1" destOrd="0" presId="urn:microsoft.com/office/officeart/2005/8/layout/radial6"/>
    <dgm:cxn modelId="{F7929D69-5E1E-4699-BA33-126B306E3EB0}" type="presParOf" srcId="{EC4A3516-FE1C-4888-8B11-BB071168200A}" destId="{C3B879B6-1B0C-4E50-938D-29D75C749662}" srcOrd="2" destOrd="0" presId="urn:microsoft.com/office/officeart/2005/8/layout/radial6"/>
    <dgm:cxn modelId="{BDC0837B-FDC2-4826-9120-A64F73AE8BA2}" type="presParOf" srcId="{EC4A3516-FE1C-4888-8B11-BB071168200A}" destId="{C116042D-35B2-45CB-BB1D-DA729A4A433E}" srcOrd="3" destOrd="0" presId="urn:microsoft.com/office/officeart/2005/8/layout/radial6"/>
    <dgm:cxn modelId="{1A326136-2823-4678-85AB-C78DAB6E571F}" type="presParOf" srcId="{EC4A3516-FE1C-4888-8B11-BB071168200A}" destId="{A6DC5F48-89AA-49B5-9EEA-C2FA46A0A19B}" srcOrd="4" destOrd="0" presId="urn:microsoft.com/office/officeart/2005/8/layout/radial6"/>
    <dgm:cxn modelId="{0AA6378E-DE46-415D-A2D5-E2E2892B2478}" type="presParOf" srcId="{EC4A3516-FE1C-4888-8B11-BB071168200A}" destId="{79D987B4-0B90-4BF9-900F-53861F4E0E3E}" srcOrd="5" destOrd="0" presId="urn:microsoft.com/office/officeart/2005/8/layout/radial6"/>
    <dgm:cxn modelId="{EAE91C24-C69A-4E7F-AC18-1C0C44FB602D}" type="presParOf" srcId="{EC4A3516-FE1C-4888-8B11-BB071168200A}" destId="{398AB8A5-0FC3-4763-A9BC-F27B98F94700}" srcOrd="6" destOrd="0" presId="urn:microsoft.com/office/officeart/2005/8/layout/radial6"/>
    <dgm:cxn modelId="{3BFD17D2-CF36-4288-B628-3456CD439CBB}" type="presParOf" srcId="{EC4A3516-FE1C-4888-8B11-BB071168200A}" destId="{78C58F08-2BEA-494B-94F8-4E86D35E8E7E}" srcOrd="7" destOrd="0" presId="urn:microsoft.com/office/officeart/2005/8/layout/radial6"/>
    <dgm:cxn modelId="{D0F87498-5243-42AB-8017-C75C51581FA1}" type="presParOf" srcId="{EC4A3516-FE1C-4888-8B11-BB071168200A}" destId="{82ADCD9E-89B5-4907-B106-4D714AD9F4F2}" srcOrd="8" destOrd="0" presId="urn:microsoft.com/office/officeart/2005/8/layout/radial6"/>
    <dgm:cxn modelId="{BECFA9BC-2EDF-4E50-A3B3-8C2E4C4C57DD}" type="presParOf" srcId="{EC4A3516-FE1C-4888-8B11-BB071168200A}" destId="{83EC5261-0785-4F40-AB30-B66CFD34981A}" srcOrd="9" destOrd="0" presId="urn:microsoft.com/office/officeart/2005/8/layout/radial6"/>
    <dgm:cxn modelId="{D1CF448A-89FE-4A35-8293-1025B06D32EB}" type="presParOf" srcId="{EC4A3516-FE1C-4888-8B11-BB071168200A}" destId="{E18C4ED0-75B2-467C-AA93-CDBF74E6FBF0}" srcOrd="10" destOrd="0" presId="urn:microsoft.com/office/officeart/2005/8/layout/radial6"/>
    <dgm:cxn modelId="{1CA5F2DB-5B76-4585-AB05-D8AC33EB1CDF}" type="presParOf" srcId="{EC4A3516-FE1C-4888-8B11-BB071168200A}" destId="{7C1DD91B-6CF0-42B5-8C7A-AFAC9052E2C8}" srcOrd="11" destOrd="0" presId="urn:microsoft.com/office/officeart/2005/8/layout/radial6"/>
    <dgm:cxn modelId="{A59B67E3-AA43-4BF4-8E8E-7F5DFABD0E0C}" type="presParOf" srcId="{EC4A3516-FE1C-4888-8B11-BB071168200A}" destId="{49551BDC-6809-4DB8-A1A1-95C80B4E6A8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2AFBA4-EAFA-48A2-86C2-5CFE000323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D586310-0518-403B-9744-88D2C735048F}">
      <dgm:prSet phldrT="[Szöveg]"/>
      <dgm:spPr/>
      <dgm:t>
        <a:bodyPr/>
        <a:lstStyle/>
        <a:p>
          <a:r>
            <a:rPr lang="hu-HU" dirty="0" smtClean="0"/>
            <a:t>Gazdaság</a:t>
          </a:r>
          <a:endParaRPr lang="hu-HU" dirty="0"/>
        </a:p>
      </dgm:t>
    </dgm:pt>
    <dgm:pt modelId="{49A7090F-D0BF-4828-AA04-52D6198D6066}" type="parTrans" cxnId="{67F89166-9082-4455-9D5C-B80CFB9B6A96}">
      <dgm:prSet/>
      <dgm:spPr/>
      <dgm:t>
        <a:bodyPr/>
        <a:lstStyle/>
        <a:p>
          <a:endParaRPr lang="hu-HU"/>
        </a:p>
      </dgm:t>
    </dgm:pt>
    <dgm:pt modelId="{696F8BE3-B3D7-4BB6-8CF2-FA02481AE3FC}" type="sibTrans" cxnId="{67F89166-9082-4455-9D5C-B80CFB9B6A96}">
      <dgm:prSet/>
      <dgm:spPr/>
      <dgm:t>
        <a:bodyPr/>
        <a:lstStyle/>
        <a:p>
          <a:endParaRPr lang="hu-HU"/>
        </a:p>
      </dgm:t>
    </dgm:pt>
    <dgm:pt modelId="{C613E3BE-B6C4-4328-A1B7-EAC4E969C109}">
      <dgm:prSet phldrT="[Szöveg]"/>
      <dgm:spPr/>
      <dgm:t>
        <a:bodyPr/>
        <a:lstStyle/>
        <a:p>
          <a:r>
            <a:rPr lang="hu-HU" dirty="0" smtClean="0"/>
            <a:t>Exportbővítés – élelmiszer-export</a:t>
          </a:r>
          <a:endParaRPr lang="hu-HU" dirty="0"/>
        </a:p>
      </dgm:t>
    </dgm:pt>
    <dgm:pt modelId="{0A46EC97-545E-48E8-8F22-E9D0729845B9}" type="parTrans" cxnId="{CC833B76-3B7A-468F-9261-FF63454C4798}">
      <dgm:prSet/>
      <dgm:spPr/>
      <dgm:t>
        <a:bodyPr/>
        <a:lstStyle/>
        <a:p>
          <a:endParaRPr lang="hu-HU"/>
        </a:p>
      </dgm:t>
    </dgm:pt>
    <dgm:pt modelId="{DC3ADB31-26A6-4818-8345-44519A9A8CAE}" type="sibTrans" cxnId="{CC833B76-3B7A-468F-9261-FF63454C4798}">
      <dgm:prSet/>
      <dgm:spPr/>
      <dgm:t>
        <a:bodyPr/>
        <a:lstStyle/>
        <a:p>
          <a:endParaRPr lang="hu-HU"/>
        </a:p>
      </dgm:t>
    </dgm:pt>
    <dgm:pt modelId="{24BE9269-8F11-4CA9-BF60-BC182BBC1DC5}">
      <dgm:prSet phldrT="[Szöveg]"/>
      <dgm:spPr/>
      <dgm:t>
        <a:bodyPr/>
        <a:lstStyle/>
        <a:p>
          <a:r>
            <a:rPr lang="hu-HU" dirty="0" smtClean="0"/>
            <a:t>Pénzügy</a:t>
          </a:r>
          <a:endParaRPr lang="hu-HU" dirty="0"/>
        </a:p>
      </dgm:t>
    </dgm:pt>
    <dgm:pt modelId="{DE18F725-2CF6-4EE0-A98C-1D6C68A29D3F}" type="parTrans" cxnId="{803A779B-C277-47F9-9718-92E0DF89149C}">
      <dgm:prSet/>
      <dgm:spPr/>
      <dgm:t>
        <a:bodyPr/>
        <a:lstStyle/>
        <a:p>
          <a:endParaRPr lang="hu-HU"/>
        </a:p>
      </dgm:t>
    </dgm:pt>
    <dgm:pt modelId="{67A6BBD9-D0A9-4BD3-B6C6-A39BED4DBB97}" type="sibTrans" cxnId="{803A779B-C277-47F9-9718-92E0DF89149C}">
      <dgm:prSet/>
      <dgm:spPr/>
      <dgm:t>
        <a:bodyPr/>
        <a:lstStyle/>
        <a:p>
          <a:endParaRPr lang="hu-HU"/>
        </a:p>
      </dgm:t>
    </dgm:pt>
    <dgm:pt modelId="{98064908-FAC3-4200-BF2D-E59801E1B6E5}">
      <dgm:prSet/>
      <dgm:spPr/>
      <dgm:t>
        <a:bodyPr/>
        <a:lstStyle/>
        <a:p>
          <a:r>
            <a:rPr lang="hu-HU" dirty="0" smtClean="0"/>
            <a:t>Turisztika</a:t>
          </a:r>
        </a:p>
      </dgm:t>
    </dgm:pt>
    <dgm:pt modelId="{6695047F-A1DD-4150-B908-6C82F09A87E5}" type="parTrans" cxnId="{DE11A84F-B716-4783-BDCA-A017563CC97A}">
      <dgm:prSet/>
      <dgm:spPr/>
      <dgm:t>
        <a:bodyPr/>
        <a:lstStyle/>
        <a:p>
          <a:endParaRPr lang="hu-HU"/>
        </a:p>
      </dgm:t>
    </dgm:pt>
    <dgm:pt modelId="{720F5CF6-279A-4408-9F41-AC371DD8DF7A}" type="sibTrans" cxnId="{DE11A84F-B716-4783-BDCA-A017563CC97A}">
      <dgm:prSet/>
      <dgm:spPr/>
      <dgm:t>
        <a:bodyPr/>
        <a:lstStyle/>
        <a:p>
          <a:endParaRPr lang="hu-HU"/>
        </a:p>
      </dgm:t>
    </dgm:pt>
    <dgm:pt modelId="{D87A679C-B2DA-49F5-9FF4-6E6FF199856A}">
      <dgm:prSet/>
      <dgm:spPr/>
      <dgm:t>
        <a:bodyPr/>
        <a:lstStyle/>
        <a:p>
          <a:r>
            <a:rPr lang="hu-HU" dirty="0" smtClean="0"/>
            <a:t>Turisztikai együttműködések</a:t>
          </a:r>
        </a:p>
      </dgm:t>
    </dgm:pt>
    <dgm:pt modelId="{D74EBB63-EA09-4977-B7C4-57F8EFD89983}" type="parTrans" cxnId="{3524008E-8204-4AF1-A8AB-F1A4D28FBE80}">
      <dgm:prSet/>
      <dgm:spPr/>
      <dgm:t>
        <a:bodyPr/>
        <a:lstStyle/>
        <a:p>
          <a:endParaRPr lang="hu-HU"/>
        </a:p>
      </dgm:t>
    </dgm:pt>
    <dgm:pt modelId="{B704C736-5B72-469B-A20A-0AFCCFC49717}" type="sibTrans" cxnId="{3524008E-8204-4AF1-A8AB-F1A4D28FBE80}">
      <dgm:prSet/>
      <dgm:spPr/>
      <dgm:t>
        <a:bodyPr/>
        <a:lstStyle/>
        <a:p>
          <a:endParaRPr lang="hu-HU"/>
        </a:p>
      </dgm:t>
    </dgm:pt>
    <dgm:pt modelId="{9955909A-9830-4338-8B75-37D2B36EC7FF}">
      <dgm:prSet/>
      <dgm:spPr/>
      <dgm:t>
        <a:bodyPr/>
        <a:lstStyle/>
        <a:p>
          <a:r>
            <a:rPr lang="hu-HU" dirty="0" smtClean="0"/>
            <a:t>Humánkapcsolatok</a:t>
          </a:r>
        </a:p>
      </dgm:t>
    </dgm:pt>
    <dgm:pt modelId="{C3E97BEB-692C-4170-AE7F-BF8668257DAF}" type="parTrans" cxnId="{0540A6E0-BAAA-4D7B-8E4D-E29A88338A97}">
      <dgm:prSet/>
      <dgm:spPr/>
      <dgm:t>
        <a:bodyPr/>
        <a:lstStyle/>
        <a:p>
          <a:endParaRPr lang="hu-HU"/>
        </a:p>
      </dgm:t>
    </dgm:pt>
    <dgm:pt modelId="{5F04B8B6-3203-4C94-A7FC-787FD5CDE748}" type="sibTrans" cxnId="{0540A6E0-BAAA-4D7B-8E4D-E29A88338A97}">
      <dgm:prSet/>
      <dgm:spPr/>
      <dgm:t>
        <a:bodyPr/>
        <a:lstStyle/>
        <a:p>
          <a:endParaRPr lang="hu-HU"/>
        </a:p>
      </dgm:t>
    </dgm:pt>
    <dgm:pt modelId="{FB211C54-C10F-4455-B327-8DF096E22783}">
      <dgm:prSet/>
      <dgm:spPr/>
      <dgm:t>
        <a:bodyPr/>
        <a:lstStyle/>
        <a:p>
          <a:r>
            <a:rPr lang="hu-HU" dirty="0" smtClean="0"/>
            <a:t>Kulturális intézetek nyitása</a:t>
          </a:r>
        </a:p>
      </dgm:t>
    </dgm:pt>
    <dgm:pt modelId="{86DE8E71-3BA5-46B3-8241-CDCED5C4DCD8}" type="parTrans" cxnId="{52A2C9AA-C483-4123-942E-E2FAD8335EDB}">
      <dgm:prSet/>
      <dgm:spPr/>
      <dgm:t>
        <a:bodyPr/>
        <a:lstStyle/>
        <a:p>
          <a:endParaRPr lang="hu-HU"/>
        </a:p>
      </dgm:t>
    </dgm:pt>
    <dgm:pt modelId="{A387330F-39D7-4EF1-A57F-197CC497B2BC}" type="sibTrans" cxnId="{52A2C9AA-C483-4123-942E-E2FAD8335EDB}">
      <dgm:prSet/>
      <dgm:spPr/>
      <dgm:t>
        <a:bodyPr/>
        <a:lstStyle/>
        <a:p>
          <a:endParaRPr lang="hu-HU"/>
        </a:p>
      </dgm:t>
    </dgm:pt>
    <dgm:pt modelId="{257F930C-90DF-433C-98D8-DFF6C17056E2}">
      <dgm:prSet phldrT="[Szöveg]"/>
      <dgm:spPr/>
      <dgm:t>
        <a:bodyPr/>
        <a:lstStyle/>
        <a:p>
          <a:r>
            <a:rPr lang="hu-HU" dirty="0" smtClean="0"/>
            <a:t>Kínai befektetések ösztönzése (pl.: gépjárműipar, környezetvédelem, vízkezelés, elektronika, IT, zöldenergia, élelmiszergazdaság)</a:t>
          </a:r>
          <a:endParaRPr lang="hu-HU" dirty="0"/>
        </a:p>
      </dgm:t>
    </dgm:pt>
    <dgm:pt modelId="{22F18224-D87F-4F34-9FC3-09DF1D9E63E3}" type="parTrans" cxnId="{3B063B2A-5CAA-4319-951E-8B176BFC095E}">
      <dgm:prSet/>
      <dgm:spPr/>
      <dgm:t>
        <a:bodyPr/>
        <a:lstStyle/>
        <a:p>
          <a:endParaRPr lang="hu-HU"/>
        </a:p>
      </dgm:t>
    </dgm:pt>
    <dgm:pt modelId="{EF21D6E7-405E-4263-83DA-040D17E922E5}" type="sibTrans" cxnId="{3B063B2A-5CAA-4319-951E-8B176BFC095E}">
      <dgm:prSet/>
      <dgm:spPr/>
      <dgm:t>
        <a:bodyPr/>
        <a:lstStyle/>
        <a:p>
          <a:endParaRPr lang="hu-HU"/>
        </a:p>
      </dgm:t>
    </dgm:pt>
    <dgm:pt modelId="{104C3C8D-CB3E-4CDA-9AC6-166A12FC82DC}">
      <dgm:prSet phldrT="[Szöveg]"/>
      <dgm:spPr/>
      <dgm:t>
        <a:bodyPr/>
        <a:lstStyle/>
        <a:p>
          <a:r>
            <a:rPr lang="hu-HU" dirty="0" smtClean="0"/>
            <a:t>Államkötvények kínai vásárlása</a:t>
          </a:r>
          <a:endParaRPr lang="hu-HU" dirty="0"/>
        </a:p>
      </dgm:t>
    </dgm:pt>
    <dgm:pt modelId="{331E0D2B-F5AC-4949-A2A6-AB13DEDE45F7}" type="parTrans" cxnId="{616CAC61-B2E5-4F56-A800-2BC707A76259}">
      <dgm:prSet/>
      <dgm:spPr/>
      <dgm:t>
        <a:bodyPr/>
        <a:lstStyle/>
        <a:p>
          <a:endParaRPr lang="hu-HU"/>
        </a:p>
      </dgm:t>
    </dgm:pt>
    <dgm:pt modelId="{D15155BC-CD33-4144-B9B8-0AD47A18868E}" type="sibTrans" cxnId="{616CAC61-B2E5-4F56-A800-2BC707A76259}">
      <dgm:prSet/>
      <dgm:spPr/>
      <dgm:t>
        <a:bodyPr/>
        <a:lstStyle/>
        <a:p>
          <a:endParaRPr lang="hu-HU"/>
        </a:p>
      </dgm:t>
    </dgm:pt>
    <dgm:pt modelId="{3D6EE3AD-4B9F-4FAF-9B20-A53EC9AA4291}">
      <dgm:prSet/>
      <dgm:spPr/>
      <dgm:t>
        <a:bodyPr/>
        <a:lstStyle/>
        <a:p>
          <a:r>
            <a:rPr lang="hu-HU" dirty="0" smtClean="0"/>
            <a:t>Ösztöndíjak</a:t>
          </a:r>
        </a:p>
      </dgm:t>
    </dgm:pt>
    <dgm:pt modelId="{72C4C9B0-96E0-44E9-832E-6993F1DB347B}" type="parTrans" cxnId="{50706596-D00C-4693-BA81-1FA15379CB33}">
      <dgm:prSet/>
      <dgm:spPr/>
      <dgm:t>
        <a:bodyPr/>
        <a:lstStyle/>
        <a:p>
          <a:endParaRPr lang="hu-HU"/>
        </a:p>
      </dgm:t>
    </dgm:pt>
    <dgm:pt modelId="{BD18CF33-44CA-46B9-93E0-B393DA9446BC}" type="sibTrans" cxnId="{50706596-D00C-4693-BA81-1FA15379CB33}">
      <dgm:prSet/>
      <dgm:spPr/>
      <dgm:t>
        <a:bodyPr/>
        <a:lstStyle/>
        <a:p>
          <a:endParaRPr lang="hu-HU"/>
        </a:p>
      </dgm:t>
    </dgm:pt>
    <dgm:pt modelId="{31003177-1815-4F9D-9368-CE7A76DA672E}" type="pres">
      <dgm:prSet presAssocID="{662AFBA4-EAFA-48A2-86C2-5CFE000323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983C1A2-81D1-483D-BE54-8CA53E39F5E3}" type="pres">
      <dgm:prSet presAssocID="{1D586310-0518-403B-9744-88D2C735048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6B37454-7F06-4988-91D9-17FF6F15AF1B}" type="pres">
      <dgm:prSet presAssocID="{1D586310-0518-403B-9744-88D2C735048F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0BCC00-5557-4CC4-835C-FA45EB3407ED}" type="pres">
      <dgm:prSet presAssocID="{24BE9269-8F11-4CA9-BF60-BC182BBC1DC5}" presName="parentText" presStyleLbl="node1" presStyleIdx="1" presStyleCnt="4" custLinFactNeighborY="405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6BF4C5-A8AE-4242-8794-5A005662EBF4}" type="pres">
      <dgm:prSet presAssocID="{24BE9269-8F11-4CA9-BF60-BC182BBC1DC5}" presName="childText" presStyleLbl="revTx" presStyleIdx="1" presStyleCnt="4" custLinFactNeighborY="1197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90F80D3-CC19-408C-A2B7-C642E3AA93E3}" type="pres">
      <dgm:prSet presAssocID="{98064908-FAC3-4200-BF2D-E59801E1B6E5}" presName="parentText" presStyleLbl="node1" presStyleIdx="2" presStyleCnt="4" custLinFactNeighborY="1616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547EAF6-C5A1-4364-9F24-493E0FC3156F}" type="pres">
      <dgm:prSet presAssocID="{98064908-FAC3-4200-BF2D-E59801E1B6E5}" presName="childText" presStyleLbl="revTx" presStyleIdx="2" presStyleCnt="4" custLinFactNeighborY="2033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8D3E14D-0BD7-46CE-BFF2-C0525023BF05}" type="pres">
      <dgm:prSet presAssocID="{9955909A-9830-4338-8B75-37D2B36EC7FF}" presName="parentText" presStyleLbl="node1" presStyleIdx="3" presStyleCnt="4" custLinFactNeighborY="8507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785C166-B9B8-4EC8-8525-5FCD203F7395}" type="pres">
      <dgm:prSet presAssocID="{9955909A-9830-4338-8B75-37D2B36EC7FF}" presName="childText" presStyleLbl="revTx" presStyleIdx="3" presStyleCnt="4" custLinFactNeighborY="1490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2B34EDC-7601-4353-8B89-12B329DD788D}" type="presOf" srcId="{24BE9269-8F11-4CA9-BF60-BC182BBC1DC5}" destId="{500BCC00-5557-4CC4-835C-FA45EB3407ED}" srcOrd="0" destOrd="0" presId="urn:microsoft.com/office/officeart/2005/8/layout/vList2"/>
    <dgm:cxn modelId="{DFCCA0AB-17D4-432C-B5BE-673494B706CD}" type="presOf" srcId="{662AFBA4-EAFA-48A2-86C2-5CFE00032341}" destId="{31003177-1815-4F9D-9368-CE7A76DA672E}" srcOrd="0" destOrd="0" presId="urn:microsoft.com/office/officeart/2005/8/layout/vList2"/>
    <dgm:cxn modelId="{4367F817-CB81-4136-9A9E-FCB467B9B119}" type="presOf" srcId="{9955909A-9830-4338-8B75-37D2B36EC7FF}" destId="{48D3E14D-0BD7-46CE-BFF2-C0525023BF05}" srcOrd="0" destOrd="0" presId="urn:microsoft.com/office/officeart/2005/8/layout/vList2"/>
    <dgm:cxn modelId="{CC833B76-3B7A-468F-9261-FF63454C4798}" srcId="{1D586310-0518-403B-9744-88D2C735048F}" destId="{C613E3BE-B6C4-4328-A1B7-EAC4E969C109}" srcOrd="0" destOrd="0" parTransId="{0A46EC97-545E-48E8-8F22-E9D0729845B9}" sibTransId="{DC3ADB31-26A6-4818-8345-44519A9A8CAE}"/>
    <dgm:cxn modelId="{616CAC61-B2E5-4F56-A800-2BC707A76259}" srcId="{24BE9269-8F11-4CA9-BF60-BC182BBC1DC5}" destId="{104C3C8D-CB3E-4CDA-9AC6-166A12FC82DC}" srcOrd="0" destOrd="0" parTransId="{331E0D2B-F5AC-4949-A2A6-AB13DEDE45F7}" sibTransId="{D15155BC-CD33-4144-B9B8-0AD47A18868E}"/>
    <dgm:cxn modelId="{9ED5715B-FBA7-46A5-AC27-94534122D3EB}" type="presOf" srcId="{3D6EE3AD-4B9F-4FAF-9B20-A53EC9AA4291}" destId="{6785C166-B9B8-4EC8-8525-5FCD203F7395}" srcOrd="0" destOrd="1" presId="urn:microsoft.com/office/officeart/2005/8/layout/vList2"/>
    <dgm:cxn modelId="{DE11A84F-B716-4783-BDCA-A017563CC97A}" srcId="{662AFBA4-EAFA-48A2-86C2-5CFE00032341}" destId="{98064908-FAC3-4200-BF2D-E59801E1B6E5}" srcOrd="2" destOrd="0" parTransId="{6695047F-A1DD-4150-B908-6C82F09A87E5}" sibTransId="{720F5CF6-279A-4408-9F41-AC371DD8DF7A}"/>
    <dgm:cxn modelId="{50706596-D00C-4693-BA81-1FA15379CB33}" srcId="{9955909A-9830-4338-8B75-37D2B36EC7FF}" destId="{3D6EE3AD-4B9F-4FAF-9B20-A53EC9AA4291}" srcOrd="1" destOrd="0" parTransId="{72C4C9B0-96E0-44E9-832E-6993F1DB347B}" sibTransId="{BD18CF33-44CA-46B9-93E0-B393DA9446BC}"/>
    <dgm:cxn modelId="{BC06D2ED-E973-4A8A-804D-B58B380D5A7D}" type="presOf" srcId="{98064908-FAC3-4200-BF2D-E59801E1B6E5}" destId="{290F80D3-CC19-408C-A2B7-C642E3AA93E3}" srcOrd="0" destOrd="0" presId="urn:microsoft.com/office/officeart/2005/8/layout/vList2"/>
    <dgm:cxn modelId="{6C41CC51-D726-468F-90C0-53E2B5623612}" type="presOf" srcId="{104C3C8D-CB3E-4CDA-9AC6-166A12FC82DC}" destId="{0F6BF4C5-A8AE-4242-8794-5A005662EBF4}" srcOrd="0" destOrd="0" presId="urn:microsoft.com/office/officeart/2005/8/layout/vList2"/>
    <dgm:cxn modelId="{52A2C9AA-C483-4123-942E-E2FAD8335EDB}" srcId="{9955909A-9830-4338-8B75-37D2B36EC7FF}" destId="{FB211C54-C10F-4455-B327-8DF096E22783}" srcOrd="0" destOrd="0" parTransId="{86DE8E71-3BA5-46B3-8241-CDCED5C4DCD8}" sibTransId="{A387330F-39D7-4EF1-A57F-197CC497B2BC}"/>
    <dgm:cxn modelId="{5788C9BB-F737-4BC6-8515-9BA4A9A4806E}" type="presOf" srcId="{C613E3BE-B6C4-4328-A1B7-EAC4E969C109}" destId="{16B37454-7F06-4988-91D9-17FF6F15AF1B}" srcOrd="0" destOrd="0" presId="urn:microsoft.com/office/officeart/2005/8/layout/vList2"/>
    <dgm:cxn modelId="{59A55A25-17B4-496E-95AF-C86F9ABF1F73}" type="presOf" srcId="{1D586310-0518-403B-9744-88D2C735048F}" destId="{9983C1A2-81D1-483D-BE54-8CA53E39F5E3}" srcOrd="0" destOrd="0" presId="urn:microsoft.com/office/officeart/2005/8/layout/vList2"/>
    <dgm:cxn modelId="{0540A6E0-BAAA-4D7B-8E4D-E29A88338A97}" srcId="{662AFBA4-EAFA-48A2-86C2-5CFE00032341}" destId="{9955909A-9830-4338-8B75-37D2B36EC7FF}" srcOrd="3" destOrd="0" parTransId="{C3E97BEB-692C-4170-AE7F-BF8668257DAF}" sibTransId="{5F04B8B6-3203-4C94-A7FC-787FD5CDE748}"/>
    <dgm:cxn modelId="{67F89166-9082-4455-9D5C-B80CFB9B6A96}" srcId="{662AFBA4-EAFA-48A2-86C2-5CFE00032341}" destId="{1D586310-0518-403B-9744-88D2C735048F}" srcOrd="0" destOrd="0" parTransId="{49A7090F-D0BF-4828-AA04-52D6198D6066}" sibTransId="{696F8BE3-B3D7-4BB6-8CF2-FA02481AE3FC}"/>
    <dgm:cxn modelId="{803A779B-C277-47F9-9718-92E0DF89149C}" srcId="{662AFBA4-EAFA-48A2-86C2-5CFE00032341}" destId="{24BE9269-8F11-4CA9-BF60-BC182BBC1DC5}" srcOrd="1" destOrd="0" parTransId="{DE18F725-2CF6-4EE0-A98C-1D6C68A29D3F}" sibTransId="{67A6BBD9-D0A9-4BD3-B6C6-A39BED4DBB97}"/>
    <dgm:cxn modelId="{43E8F6AB-019C-4F35-A0AC-57526E83893C}" type="presOf" srcId="{D87A679C-B2DA-49F5-9FF4-6E6FF199856A}" destId="{4547EAF6-C5A1-4364-9F24-493E0FC3156F}" srcOrd="0" destOrd="0" presId="urn:microsoft.com/office/officeart/2005/8/layout/vList2"/>
    <dgm:cxn modelId="{3524008E-8204-4AF1-A8AB-F1A4D28FBE80}" srcId="{98064908-FAC3-4200-BF2D-E59801E1B6E5}" destId="{D87A679C-B2DA-49F5-9FF4-6E6FF199856A}" srcOrd="0" destOrd="0" parTransId="{D74EBB63-EA09-4977-B7C4-57F8EFD89983}" sibTransId="{B704C736-5B72-469B-A20A-0AFCCFC49717}"/>
    <dgm:cxn modelId="{3B063B2A-5CAA-4319-951E-8B176BFC095E}" srcId="{1D586310-0518-403B-9744-88D2C735048F}" destId="{257F930C-90DF-433C-98D8-DFF6C17056E2}" srcOrd="1" destOrd="0" parTransId="{22F18224-D87F-4F34-9FC3-09DF1D9E63E3}" sibTransId="{EF21D6E7-405E-4263-83DA-040D17E922E5}"/>
    <dgm:cxn modelId="{A6833784-9229-4ED5-A934-6B908C98461A}" type="presOf" srcId="{257F930C-90DF-433C-98D8-DFF6C17056E2}" destId="{16B37454-7F06-4988-91D9-17FF6F15AF1B}" srcOrd="0" destOrd="1" presId="urn:microsoft.com/office/officeart/2005/8/layout/vList2"/>
    <dgm:cxn modelId="{BF9B36C5-876E-4AF5-A6DF-C85FC3D0238F}" type="presOf" srcId="{FB211C54-C10F-4455-B327-8DF096E22783}" destId="{6785C166-B9B8-4EC8-8525-5FCD203F7395}" srcOrd="0" destOrd="0" presId="urn:microsoft.com/office/officeart/2005/8/layout/vList2"/>
    <dgm:cxn modelId="{ADE8B2FA-391F-41EA-B4E2-0FE050158F5A}" type="presParOf" srcId="{31003177-1815-4F9D-9368-CE7A76DA672E}" destId="{9983C1A2-81D1-483D-BE54-8CA53E39F5E3}" srcOrd="0" destOrd="0" presId="urn:microsoft.com/office/officeart/2005/8/layout/vList2"/>
    <dgm:cxn modelId="{B301686F-79FB-4FC3-BFAC-9555AC3FAF5B}" type="presParOf" srcId="{31003177-1815-4F9D-9368-CE7A76DA672E}" destId="{16B37454-7F06-4988-91D9-17FF6F15AF1B}" srcOrd="1" destOrd="0" presId="urn:microsoft.com/office/officeart/2005/8/layout/vList2"/>
    <dgm:cxn modelId="{2694F8E6-D1CA-4C37-AD93-AD2D24522EF7}" type="presParOf" srcId="{31003177-1815-4F9D-9368-CE7A76DA672E}" destId="{500BCC00-5557-4CC4-835C-FA45EB3407ED}" srcOrd="2" destOrd="0" presId="urn:microsoft.com/office/officeart/2005/8/layout/vList2"/>
    <dgm:cxn modelId="{DB4E206F-BBD7-4BD4-B0FD-CB655EE8852E}" type="presParOf" srcId="{31003177-1815-4F9D-9368-CE7A76DA672E}" destId="{0F6BF4C5-A8AE-4242-8794-5A005662EBF4}" srcOrd="3" destOrd="0" presId="urn:microsoft.com/office/officeart/2005/8/layout/vList2"/>
    <dgm:cxn modelId="{310B6034-C0FC-40B6-9277-4F946DE0E661}" type="presParOf" srcId="{31003177-1815-4F9D-9368-CE7A76DA672E}" destId="{290F80D3-CC19-408C-A2B7-C642E3AA93E3}" srcOrd="4" destOrd="0" presId="urn:microsoft.com/office/officeart/2005/8/layout/vList2"/>
    <dgm:cxn modelId="{BC498E74-9F2B-44CA-90FD-680BA99B5533}" type="presParOf" srcId="{31003177-1815-4F9D-9368-CE7A76DA672E}" destId="{4547EAF6-C5A1-4364-9F24-493E0FC3156F}" srcOrd="5" destOrd="0" presId="urn:microsoft.com/office/officeart/2005/8/layout/vList2"/>
    <dgm:cxn modelId="{35C0BD1A-CAE7-4639-BDE3-9DFDFA4FD4C5}" type="presParOf" srcId="{31003177-1815-4F9D-9368-CE7A76DA672E}" destId="{48D3E14D-0BD7-46CE-BFF2-C0525023BF05}" srcOrd="6" destOrd="0" presId="urn:microsoft.com/office/officeart/2005/8/layout/vList2"/>
    <dgm:cxn modelId="{2096A8C1-A753-4E7E-BC76-35DA827F1ED6}" type="presParOf" srcId="{31003177-1815-4F9D-9368-CE7A76DA672E}" destId="{6785C166-B9B8-4EC8-8525-5FCD203F739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51BDC-6809-4DB8-A1A1-95C80B4E6A87}">
      <dsp:nvSpPr>
        <dsp:cNvPr id="0" name=""/>
        <dsp:cNvSpPr/>
      </dsp:nvSpPr>
      <dsp:spPr>
        <a:xfrm>
          <a:off x="2108634" y="613384"/>
          <a:ext cx="3933115" cy="3933115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C5261-0785-4F40-AB30-B66CFD34981A}">
      <dsp:nvSpPr>
        <dsp:cNvPr id="0" name=""/>
        <dsp:cNvSpPr/>
      </dsp:nvSpPr>
      <dsp:spPr>
        <a:xfrm>
          <a:off x="2108634" y="613384"/>
          <a:ext cx="3933115" cy="3933115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AB8A5-0FC3-4763-A9BC-F27B98F94700}">
      <dsp:nvSpPr>
        <dsp:cNvPr id="0" name=""/>
        <dsp:cNvSpPr/>
      </dsp:nvSpPr>
      <dsp:spPr>
        <a:xfrm>
          <a:off x="2108634" y="613384"/>
          <a:ext cx="3933115" cy="3933115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6042D-35B2-45CB-BB1D-DA729A4A433E}">
      <dsp:nvSpPr>
        <dsp:cNvPr id="0" name=""/>
        <dsp:cNvSpPr/>
      </dsp:nvSpPr>
      <dsp:spPr>
        <a:xfrm>
          <a:off x="2108634" y="613384"/>
          <a:ext cx="3933115" cy="3933115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D890F-C891-42E6-901E-E3D242405192}">
      <dsp:nvSpPr>
        <dsp:cNvPr id="0" name=""/>
        <dsp:cNvSpPr/>
      </dsp:nvSpPr>
      <dsp:spPr>
        <a:xfrm>
          <a:off x="2952326" y="1454023"/>
          <a:ext cx="2245733" cy="22518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Baráti együttműködési partnerség: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KÍNA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b="1" kern="1200" dirty="0" smtClean="0">
              <a:sym typeface="Wingdings 3"/>
            </a:rPr>
            <a:t>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>
              <a:sym typeface="Wingdings 3"/>
            </a:rPr>
            <a:t> </a:t>
          </a:r>
          <a:r>
            <a:rPr lang="hu-HU" sz="1700" kern="1200" dirty="0" smtClean="0"/>
            <a:t>MAGYARORSZÁG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600" kern="1200" dirty="0"/>
        </a:p>
      </dsp:txBody>
      <dsp:txXfrm>
        <a:off x="3281206" y="1783797"/>
        <a:ext cx="1587973" cy="1592290"/>
      </dsp:txXfrm>
    </dsp:sp>
    <dsp:sp modelId="{72B729C0-C020-4A8E-A643-5B68B881EE81}">
      <dsp:nvSpPr>
        <dsp:cNvPr id="0" name=""/>
        <dsp:cNvSpPr/>
      </dsp:nvSpPr>
      <dsp:spPr>
        <a:xfrm>
          <a:off x="3384378" y="-22383"/>
          <a:ext cx="1381629" cy="1362846"/>
        </a:xfrm>
        <a:prstGeom prst="ellipse">
          <a:avLst/>
        </a:prstGeom>
        <a:solidFill>
          <a:schemeClr val="tx2">
            <a:lumMod val="75000"/>
            <a:alpha val="7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Proaktív politikai magatartás</a:t>
          </a:r>
          <a:endParaRPr lang="hu-HU" sz="1500" kern="1200" dirty="0"/>
        </a:p>
      </dsp:txBody>
      <dsp:txXfrm>
        <a:off x="3586713" y="177201"/>
        <a:ext cx="976959" cy="963678"/>
      </dsp:txXfrm>
    </dsp:sp>
    <dsp:sp modelId="{A6DC5F48-89AA-49B5-9EEA-C2FA46A0A19B}">
      <dsp:nvSpPr>
        <dsp:cNvPr id="0" name=""/>
        <dsp:cNvSpPr/>
      </dsp:nvSpPr>
      <dsp:spPr>
        <a:xfrm>
          <a:off x="5361988" y="1945836"/>
          <a:ext cx="1268212" cy="1268212"/>
        </a:xfrm>
        <a:prstGeom prst="ellipse">
          <a:avLst/>
        </a:prstGeom>
        <a:solidFill>
          <a:srgbClr val="FF6600">
            <a:alpha val="76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Gyakori magas szintű látogatá-sok</a:t>
          </a:r>
          <a:endParaRPr lang="hu-HU" sz="1500" kern="1200" dirty="0"/>
        </a:p>
      </dsp:txBody>
      <dsp:txXfrm>
        <a:off x="5547713" y="2131561"/>
        <a:ext cx="896762" cy="896762"/>
      </dsp:txXfrm>
    </dsp:sp>
    <dsp:sp modelId="{78C58F08-2BEA-494B-94F8-4E86D35E8E7E}">
      <dsp:nvSpPr>
        <dsp:cNvPr id="0" name=""/>
        <dsp:cNvSpPr/>
      </dsp:nvSpPr>
      <dsp:spPr>
        <a:xfrm>
          <a:off x="3441086" y="3866738"/>
          <a:ext cx="1268212" cy="1268212"/>
        </a:xfrm>
        <a:prstGeom prst="ellipse">
          <a:avLst/>
        </a:prstGeom>
        <a:solidFill>
          <a:srgbClr val="008000">
            <a:alpha val="75686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Közös  programok gazdasági fórumok</a:t>
          </a:r>
          <a:endParaRPr lang="hu-HU" sz="1500" kern="1200" dirty="0"/>
        </a:p>
      </dsp:txBody>
      <dsp:txXfrm>
        <a:off x="3626811" y="4052463"/>
        <a:ext cx="896762" cy="896762"/>
      </dsp:txXfrm>
    </dsp:sp>
    <dsp:sp modelId="{E18C4ED0-75B2-467C-AA93-CDBF74E6FBF0}">
      <dsp:nvSpPr>
        <dsp:cNvPr id="0" name=""/>
        <dsp:cNvSpPr/>
      </dsp:nvSpPr>
      <dsp:spPr>
        <a:xfrm>
          <a:off x="1506702" y="1921835"/>
          <a:ext cx="1295174" cy="1316214"/>
        </a:xfrm>
        <a:prstGeom prst="ellipse">
          <a:avLst/>
        </a:prstGeom>
        <a:solidFill>
          <a:srgbClr val="996633">
            <a:alpha val="76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Kétoldalú megállapo-dások</a:t>
          </a:r>
          <a:endParaRPr lang="hu-HU" sz="1500" kern="1200" dirty="0"/>
        </a:p>
      </dsp:txBody>
      <dsp:txXfrm>
        <a:off x="1696376" y="2114590"/>
        <a:ext cx="915826" cy="9307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3C1A2-81D1-483D-BE54-8CA53E39F5E3}">
      <dsp:nvSpPr>
        <dsp:cNvPr id="0" name=""/>
        <dsp:cNvSpPr/>
      </dsp:nvSpPr>
      <dsp:spPr>
        <a:xfrm>
          <a:off x="0" y="7855"/>
          <a:ext cx="60960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Gazdaság</a:t>
          </a:r>
          <a:endParaRPr lang="hu-HU" sz="2100" kern="1200" dirty="0"/>
        </a:p>
      </dsp:txBody>
      <dsp:txXfrm>
        <a:off x="24588" y="32443"/>
        <a:ext cx="6046824" cy="454509"/>
      </dsp:txXfrm>
    </dsp:sp>
    <dsp:sp modelId="{16B37454-7F06-4988-91D9-17FF6F15AF1B}">
      <dsp:nvSpPr>
        <dsp:cNvPr id="0" name=""/>
        <dsp:cNvSpPr/>
      </dsp:nvSpPr>
      <dsp:spPr>
        <a:xfrm>
          <a:off x="0" y="511540"/>
          <a:ext cx="6096000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 smtClean="0"/>
            <a:t>Exportbővítés – élelmiszer-export</a:t>
          </a:r>
          <a:endParaRPr lang="hu-H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 smtClean="0"/>
            <a:t>Kínai befektetések ösztönzése (pl.: gépjárműipar, környezetvédelem, vízkezelés, elektronika, IT, zöldenergia, élelmiszergazdaság)</a:t>
          </a:r>
          <a:endParaRPr lang="hu-HU" sz="1600" kern="1200" dirty="0"/>
        </a:p>
      </dsp:txBody>
      <dsp:txXfrm>
        <a:off x="0" y="511540"/>
        <a:ext cx="6096000" cy="999809"/>
      </dsp:txXfrm>
    </dsp:sp>
    <dsp:sp modelId="{500BCC00-5557-4CC4-835C-FA45EB3407ED}">
      <dsp:nvSpPr>
        <dsp:cNvPr id="0" name=""/>
        <dsp:cNvSpPr/>
      </dsp:nvSpPr>
      <dsp:spPr>
        <a:xfrm>
          <a:off x="0" y="1525452"/>
          <a:ext cx="60960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Pénzügy</a:t>
          </a:r>
          <a:endParaRPr lang="hu-HU" sz="2100" kern="1200" dirty="0"/>
        </a:p>
      </dsp:txBody>
      <dsp:txXfrm>
        <a:off x="24588" y="1550040"/>
        <a:ext cx="6046824" cy="454509"/>
      </dsp:txXfrm>
    </dsp:sp>
    <dsp:sp modelId="{0F6BF4C5-A8AE-4242-8794-5A005662EBF4}">
      <dsp:nvSpPr>
        <dsp:cNvPr id="0" name=""/>
        <dsp:cNvSpPr/>
      </dsp:nvSpPr>
      <dsp:spPr>
        <a:xfrm>
          <a:off x="0" y="2075331"/>
          <a:ext cx="60960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 smtClean="0"/>
            <a:t>Államkötvények kínai vásárlása</a:t>
          </a:r>
          <a:endParaRPr lang="hu-HU" sz="1600" kern="1200" dirty="0"/>
        </a:p>
      </dsp:txBody>
      <dsp:txXfrm>
        <a:off x="0" y="2075331"/>
        <a:ext cx="6096000" cy="347760"/>
      </dsp:txXfrm>
    </dsp:sp>
    <dsp:sp modelId="{290F80D3-CC19-408C-A2B7-C642E3AA93E3}">
      <dsp:nvSpPr>
        <dsp:cNvPr id="0" name=""/>
        <dsp:cNvSpPr/>
      </dsp:nvSpPr>
      <dsp:spPr>
        <a:xfrm>
          <a:off x="0" y="2419004"/>
          <a:ext cx="60960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Turisztika</a:t>
          </a:r>
        </a:p>
      </dsp:txBody>
      <dsp:txXfrm>
        <a:off x="24588" y="2443592"/>
        <a:ext cx="6046824" cy="454509"/>
      </dsp:txXfrm>
    </dsp:sp>
    <dsp:sp modelId="{4547EAF6-C5A1-4364-9F24-493E0FC3156F}">
      <dsp:nvSpPr>
        <dsp:cNvPr id="0" name=""/>
        <dsp:cNvSpPr/>
      </dsp:nvSpPr>
      <dsp:spPr>
        <a:xfrm>
          <a:off x="0" y="2968884"/>
          <a:ext cx="60960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 smtClean="0"/>
            <a:t>Turisztikai együttműködések</a:t>
          </a:r>
        </a:p>
      </dsp:txBody>
      <dsp:txXfrm>
        <a:off x="0" y="2968884"/>
        <a:ext cx="6096000" cy="347760"/>
      </dsp:txXfrm>
    </dsp:sp>
    <dsp:sp modelId="{48D3E14D-0BD7-46CE-BFF2-C0525023BF05}">
      <dsp:nvSpPr>
        <dsp:cNvPr id="0" name=""/>
        <dsp:cNvSpPr/>
      </dsp:nvSpPr>
      <dsp:spPr>
        <a:xfrm>
          <a:off x="0" y="3261390"/>
          <a:ext cx="60960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Humánkapcsolatok</a:t>
          </a:r>
        </a:p>
      </dsp:txBody>
      <dsp:txXfrm>
        <a:off x="24588" y="3285978"/>
        <a:ext cx="6046824" cy="454509"/>
      </dsp:txXfrm>
    </dsp:sp>
    <dsp:sp modelId="{6785C166-B9B8-4EC8-8525-5FCD203F7395}">
      <dsp:nvSpPr>
        <dsp:cNvPr id="0" name=""/>
        <dsp:cNvSpPr/>
      </dsp:nvSpPr>
      <dsp:spPr>
        <a:xfrm>
          <a:off x="0" y="3725781"/>
          <a:ext cx="6096000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 smtClean="0"/>
            <a:t>Kulturális intézetek nyitása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1600" kern="1200" dirty="0" smtClean="0"/>
            <a:t>Ösztöndíjak</a:t>
          </a:r>
        </a:p>
      </dsp:txBody>
      <dsp:txXfrm>
        <a:off x="0" y="3725781"/>
        <a:ext cx="6096000" cy="554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595DC-B9CB-4EF5-A0BC-38691333B017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E37CB-CD8F-4AFE-9A91-EBD065D4BB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901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magyar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kormány 2011-ben hirdette meg a globális nyitás politikáját, ezen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belül ázsiai partnereinkkel fenntartott kapcsolatrendszerünk komoly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múltra tekinthet vissza.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0352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magyar-kínai kapcsolatrendszer megértéséhez célszerű előbb Kína tágabb külkapcsolati irányvonalainak áttekintése. </a:t>
            </a:r>
            <a:r>
              <a:rPr lang="hu-H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Kína külpolitikájában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első helyen áll az USA, majd Ázsia, Oroszország és csak a negyedik helyen következik Európa. Peking ma már magát tekinti a világ második számú hatalmának, s ez határozza meg hozzáállását az első számú hatalom USA-hoz. Az USA számára Kína mind gazdasági, mind politikai és katonai értelemben is egyre jelentősebb globális vetélytárs, ugyanakkor pénzügyi-gazdasági egymásra utaltságuknál fogva egyre nagyobb szerepet kap az együttműködés.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</a:t>
            </a:r>
            <a:r>
              <a:rPr lang="hu-H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-Kínai viszony nagymértékben az USA-Kína viszony függvénye, annak kiegyensúlyozó tényezője. Az Európai Unió 2003-ban kötött stratégiai partnerségi megállapodást a gazdasági nagyhatalommá növő Kínával. Kína az EU-t gazdasági partnerként és egyfajta stabilitási tényezőként kezeli. A kétoldalú kapcsolatokat nem árnyékolják be második világháborús sérelmek, mint Japán esetében, vagy területi integritással kapcsolatos nézetkülönbségek, mint például az USA Tajvan-politikája. Az EU és Kína egymás számára a legfontosabb kereskedelmi partnerek. Kína a kapcsolatok gazdasági jellegére helyezi a hangsúlyt, az EU-nak ugyanakkor határozott érdeke, hogy Kínát minden területen (politikai, gazdasági, kereskedelmi, monetáris, biztonsági) felelősségteljes szerepvállalásra ösztönözze. A 2012. februárjában Pekingben megrendezett EU-Kína csúcsot az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eurózóna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válságának megoldásához való kínai hozzájárulás kérdése dominálta. Peking megismételte korábbi politikai kötelezettségvállalásait, ugyanakkor ez nem feltételek nélküli. Az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eurózóna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és az adósságválság kérdéskörében Kína tudatosan volt konstruktív, mivel érdekében áll az EU pénzügyi stabilizálása, a növekedés újraindulási feltételeinek megteremtése. Peking megígérte: fontolóra veszi, hogy az európai pénzügyi helyzet stabilizálását az Európai Pénzügyi Stabilitási Eszközön (European Financial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Stability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Facility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,)  és az Európai Pénzügyi Stabilitási Mechanizmuson (European Financial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Stability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Mechanism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keresztül segítse, továbbá kész közreműködni az IMF feltőkésítésében, valamint hajlandó EU-tagállamok által kibocsátott államkötvényeket vásárolni.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Mindennek a növekvő külpolitikai aktivitásnak az alapja a gazdasági növekedés és a belpolitikai stabilitás, ami számos kihívás ellenére jelenleg fennáll, a kínai vezetés a történelmi tapasztalatok alapján tudatában van a veszélyeknek és folyamatosan igyekszik kezelni azokat.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400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régióból elsőként ismertük el a Kínai Népköztársaságot 1949. október 6-án.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63 év alatt a térség országai és a Kína közötti kapcsolatok egyfajta evolúción mentek keresztül. Ezt a fejlődést a kínai politikai elemzők nagy vonalakban négy stációra tagolják: az 1949-1960 közötti Barátságos, az 1960-1978-ig tartó Fagyos, a ’78-at követő és a ’89-es rendszerváltásig tartó Újjáépítés, és a ’89 óta tartó Stabil fejlődés korszakaira. Kína általánosságban nagyra értékeli, hogy a közép-európai országok Nyugat-Európánál nyitottabban, politikailag barátságosabban viszonyulnak hozzá. </a:t>
            </a:r>
            <a:endParaRPr lang="hu-HU" dirty="0" smtClean="0"/>
          </a:p>
          <a:p>
            <a:r>
              <a:rPr lang="hu-HU" dirty="0" smtClean="0"/>
              <a:t>Pozitivista szemlélet, a társadalmi</a:t>
            </a:r>
            <a:r>
              <a:rPr lang="hu-HU" baseline="0" dirty="0" smtClean="0"/>
              <a:t> folyamatok befolyásolásának képessége, az átmenet szoros figyelemmel kísérése.</a:t>
            </a:r>
          </a:p>
          <a:p>
            <a:r>
              <a:rPr lang="hu-HU" baseline="0" dirty="0" smtClean="0"/>
              <a:t>Egységes szemlélet, „</a:t>
            </a:r>
            <a:r>
              <a:rPr lang="hu-HU" baseline="0" dirty="0" err="1" smtClean="0"/>
              <a:t>Mitteleuropa</a:t>
            </a:r>
            <a:r>
              <a:rPr lang="hu-HU" baseline="0" dirty="0" smtClean="0"/>
              <a:t>”</a:t>
            </a:r>
            <a:r>
              <a:rPr lang="hu-HU" baseline="0" dirty="0" err="1" smtClean="0"/>
              <a:t>-koncepció</a:t>
            </a:r>
            <a:r>
              <a:rPr lang="hu-HU" baseline="0" dirty="0" smtClean="0"/>
              <a:t>, a régió egységes prezentációja, </a:t>
            </a:r>
            <a:r>
              <a:rPr lang="hu-HU" baseline="0" dirty="0" err="1" smtClean="0"/>
              <a:t>kompetíció</a:t>
            </a:r>
            <a:r>
              <a:rPr lang="hu-HU" baseline="0" dirty="0" smtClean="0"/>
              <a:t> és kooperáció egyszerre.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199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Kapcsolataink alapja a Közös Nyilatkozat (2004. június 10-én, Budapesten írta alá Mádl Ferenc magyar és Hu </a:t>
            </a:r>
            <a:r>
              <a:rPr lang="hu-HU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Jintao</a:t>
            </a:r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kínai elnök).</a:t>
            </a:r>
          </a:p>
          <a:p>
            <a:pPr lvl="0"/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Alapelvek: kapcsolataink „baráti együttműködési partnerségként” jelle­mezhetőek, szervesen illeszkednek a 2003-ban elfogadott EU-Kína stratégiai partnerség kereteibe;</a:t>
            </a:r>
          </a:p>
          <a:p>
            <a:pPr lvl="0"/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két ország között nincsenek alapvető érdekütközések; a kapcso­latépítés és párbeszéd a kölcsönös előnyökre, a bel­ügyekbe való be nem avatkozásra épül;</a:t>
            </a:r>
          </a:p>
          <a:p>
            <a:pPr lvl="0"/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egyes politikai kérdéseket eltérően ítélünk meg: ezekről konst­ruktív párbeszédet foly­tatunk; a véleménykülönbségek azonban nem válhatnak a kapcsolatfejlesztés akadályává;</a:t>
            </a:r>
          </a:p>
          <a:p>
            <a:pPr lvl="0"/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Kína tudomásul veszi Magyarország NATO-tagságát és üdvözli EU-tagságát;</a:t>
            </a:r>
          </a:p>
          <a:p>
            <a:pPr lvl="0"/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Magyar részről tiszteletben tartjuk az “egy Kína” elvet és Kína te­rületi integritását.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2011-ben 24 év után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Jiabao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kínai miniszterelnök személyében kínai állami vezetőt üdvözölhettünk Magyarországon. A látogatás margóján első ízben került sor a Kína-Kelet-Európa Gazdasági Fórumra, amelynek folyományaként idén áprilisban a kínai külügyminiszter-helyettes részvételével a Külügyminisztérium adott otthont a Kína – Kelet- és Közép-Európa Szimpóziumnak. 2012 áprilisában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Jiabao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varsói látogatásának margóján eredetileg magyar és kínai közös kezdeményezés folytatásaként a korábbi magyarországi rendezvényekhez hasonlóan Varsóban is sor került egy Kína-Közép-Európa Gazdasági Fórumra, amely rendezvényen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Jiabao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kelet- és közép-európai országokkal való baráti együttműködést elősegítő tizenkét kínai intézkedést (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China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's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Twelve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Measures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Promoting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Friendly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Cooperation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Central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Eastern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European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Countries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jelentett be. A kínai kormányfő ugyancsak a varsói konferencián mondta el, hogy készek devizacsere-megállapodást kötni a kelet-közép-európai országokkal: ez megkönnyíti a külkereskedelmet és erősíti a jüan világvaluta-szerepét. Létrehoznak emellett egy 10 milliárd USD nagyságrendű hitelkeretet az infrastrukturális, zöld-energetikai és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high-tech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projektek elősegítésére a térségben, valamint egy 500 millió dolláros alapot a régiós befektetések támogatására.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varsói fórumon Orbán Viktor miniszterelnök külön megbeszélést folytatott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Jiabaoval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2011-es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látogatás során aláírt kétoldalú megállapodásokról, kereskedelmi és kulturális témákról. A Magyarország és Kína közötti együttműködés stratégiai jellegét erősítette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Köcsiang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Keqiang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első kínai miniszterelnök-helyettes, 2013-tól várhatóan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Jiabao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jelenlegi miniszterelnök utódjának április 30-május 1 közötti magyarországi látogatása, amelynek során hét egyezmény került aláírásra, többek között egymilliárd eurós befektetési alap létrehozására, a KKV-k közötti együttműködés elősegítésére, a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Huawei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vállalat magyarországi tevékenységének bővítésére, valamint a ferihegyi gyorsvasút megépítésére. A magas szintű kínai látogatások világos üzenete, hogy Kína kölcsönös politikai bizalomra épülő, a korábbinál erősebb együttműködést keres hazánkkal, illetve, hogy mindkét fél részéről adott a politikai szándék ahhoz, hogy felgyorsítsuk megállapodásaink gyakorlati megvalósítását.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1245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hu-HU" dirty="0" smtClean="0"/>
              <a:t>A Közép és Kelet-Európa</a:t>
            </a:r>
            <a:r>
              <a:rPr lang="hu-HU" baseline="0" dirty="0" smtClean="0"/>
              <a:t> Titkárságnak Kínában a Külügyminisztérium ad otthont, feladatai köz tartozik az együttműködéssel, és a vezetői fórumok előkészítésével kapcsolatos kapcsolattartás és szervezés, valamint az ott elért eredmények utógondozása. A 16 európai állam önkéntes alapon jelölte ki a partnerintézményt és egy összekötő koordinátor személyt. </a:t>
            </a:r>
            <a:r>
              <a:rPr lang="hu-HU" dirty="0" smtClean="0"/>
              <a:t>Magyar részről a partner a Külügyminisztérium, a felelős kapcsolattartó a Globális ügyek helyettes</a:t>
            </a:r>
            <a:r>
              <a:rPr lang="hu-HU" baseline="0" dirty="0" smtClean="0"/>
              <a:t> államtitkára, a napi szintű együttműködést a KÜM ÁZSIA mindenkori vezetője látja el. A titkárságok alakuló ülésére 2012 szeptemberében került sor Pekingben.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hu-HU" dirty="0" smtClean="0"/>
              <a:t>A 10 Mrd USD értékű</a:t>
            </a:r>
            <a:r>
              <a:rPr lang="hu-HU" baseline="0" dirty="0" smtClean="0"/>
              <a:t> hitelvonal egy része kedvezményes hitel formájában valósul meg, elsősorban az infrastruktúra, a korszerű- és a zöld technológiák területén. A kedvezményezett európai államok a pályázataikat a következő bankokhoz nyújthatják be: </a:t>
            </a:r>
            <a:r>
              <a:rPr lang="en-US" dirty="0" smtClean="0"/>
              <a:t>National Development Bank of China, Export and Import Bank of China, Industrial and Commercial Bank of China, Construction Bank of China, Bank of China </a:t>
            </a:r>
            <a:r>
              <a:rPr lang="hu-HU" dirty="0" smtClean="0"/>
              <a:t>és</a:t>
            </a:r>
            <a:r>
              <a:rPr lang="hu-HU" baseline="0" dirty="0" smtClean="0"/>
              <a:t> a </a:t>
            </a:r>
            <a:r>
              <a:rPr lang="en-US" dirty="0" smtClean="0"/>
              <a:t>China </a:t>
            </a:r>
            <a:r>
              <a:rPr lang="en-US" dirty="0" err="1" smtClean="0"/>
              <a:t>Citic</a:t>
            </a:r>
            <a:r>
              <a:rPr lang="en-US" dirty="0" smtClean="0"/>
              <a:t> Bank.</a:t>
            </a:r>
          </a:p>
          <a:p>
            <a:r>
              <a:rPr lang="en-US" dirty="0" smtClean="0"/>
              <a:t>3. </a:t>
            </a:r>
            <a:r>
              <a:rPr lang="hu-HU" dirty="0" smtClean="0"/>
              <a:t>A létrehozandó befektetési alap tőkéje az első</a:t>
            </a:r>
            <a:r>
              <a:rPr lang="hu-HU" baseline="0" dirty="0" smtClean="0"/>
              <a:t> körben 500 M USD 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</a:t>
            </a:r>
            <a:r>
              <a:rPr lang="hu-HU" dirty="0" smtClean="0"/>
              <a:t>A kétoldalú kereskedem és a befektetések elősegítése</a:t>
            </a:r>
            <a:r>
              <a:rPr lang="hu-HU" baseline="0" dirty="0" smtClean="0"/>
              <a:t> érdekében</a:t>
            </a:r>
            <a:r>
              <a:rPr lang="hu-HU" dirty="0" smtClean="0"/>
              <a:t> Kína</a:t>
            </a:r>
            <a:r>
              <a:rPr lang="hu-HU" baseline="0" dirty="0" smtClean="0"/>
              <a:t> támogatja </a:t>
            </a:r>
            <a:r>
              <a:rPr lang="hu-HU" dirty="0" smtClean="0"/>
              <a:t>delegációk kölcsönös küldését. Kína célja, hogy 2015-re</a:t>
            </a:r>
            <a:r>
              <a:rPr lang="hu-HU" baseline="0" dirty="0" smtClean="0"/>
              <a:t> a régió 16 országával folytatott kereskedelem volumene elérje a 100Mrd USD-t.</a:t>
            </a:r>
            <a:endParaRPr lang="en-US" dirty="0" smtClean="0"/>
          </a:p>
          <a:p>
            <a:r>
              <a:rPr lang="en-US" dirty="0" smtClean="0"/>
              <a:t>5. </a:t>
            </a:r>
            <a:r>
              <a:rPr lang="hu-HU" dirty="0" smtClean="0"/>
              <a:t>A tényleges szükségek és valós igények tükrében Kína támogatni fogja,</a:t>
            </a:r>
            <a:r>
              <a:rPr lang="hu-HU" baseline="0" dirty="0" smtClean="0"/>
              <a:t> hogy az elkövetkező öt esztendőben mind a 16 államban legalább egy gazdasági és technológiai zóna kerüljön kialakításra. Kína támogatja, hogy minél több kínai vállalkozás vegyen részt a már meglévő gazdasági és technológiai zónák fejlesztésében. </a:t>
            </a:r>
            <a:endParaRPr lang="en-US" dirty="0" smtClean="0"/>
          </a:p>
          <a:p>
            <a:r>
              <a:rPr lang="en-US" dirty="0" smtClean="0"/>
              <a:t>6. </a:t>
            </a:r>
            <a:r>
              <a:rPr lang="hu-HU" dirty="0" smtClean="0"/>
              <a:t>Kína készen arra,</a:t>
            </a:r>
            <a:r>
              <a:rPr lang="hu-HU" baseline="0" dirty="0" smtClean="0"/>
              <a:t> hogy a régió országaival közösen </a:t>
            </a:r>
            <a:r>
              <a:rPr lang="hu-HU" dirty="0" smtClean="0"/>
              <a:t>megvizsgálja a pénzügyi együttműködés lehetőségeit, különös tekintettel a </a:t>
            </a:r>
            <a:r>
              <a:rPr lang="en-US" dirty="0" smtClean="0"/>
              <a:t> </a:t>
            </a:r>
            <a:r>
              <a:rPr lang="hu-HU" dirty="0" smtClean="0"/>
              <a:t>valuta</a:t>
            </a:r>
            <a:r>
              <a:rPr lang="en-US" dirty="0" smtClean="0"/>
              <a:t> swap</a:t>
            </a:r>
            <a:r>
              <a:rPr lang="hu-HU" dirty="0" smtClean="0"/>
              <a:t> bevezetésére</a:t>
            </a:r>
            <a:r>
              <a:rPr lang="en-US" dirty="0" smtClean="0"/>
              <a:t>, </a:t>
            </a:r>
            <a:r>
              <a:rPr lang="hu-HU" dirty="0" smtClean="0"/>
              <a:t>a saját valutás kereskedelmi</a:t>
            </a:r>
            <a:r>
              <a:rPr lang="hu-HU" baseline="0" dirty="0" smtClean="0"/>
              <a:t> elszámolás megvalósítására, valamint a bankfiókok kölcsönös létesítése. </a:t>
            </a:r>
            <a:endParaRPr lang="en-US" dirty="0" smtClean="0"/>
          </a:p>
          <a:p>
            <a:r>
              <a:rPr lang="en-US" dirty="0" smtClean="0"/>
              <a:t>7. </a:t>
            </a:r>
            <a:r>
              <a:rPr lang="hu-HU" noProof="0" dirty="0" smtClean="0"/>
              <a:t>Közlekedési hálózatok kialakításával kapcsolatos tanácsadó bizottság felállítása</a:t>
            </a:r>
            <a:r>
              <a:rPr lang="hu-HU" dirty="0" smtClean="0"/>
              <a:t>. A kínai Kereskedelmi Minisztérium koordinálásában és a 16</a:t>
            </a:r>
            <a:r>
              <a:rPr lang="hu-HU" baseline="0" dirty="0" smtClean="0"/>
              <a:t> érintett állam önkéntes részvételével a résztvevők feltérképezik, hogy hol indokolt regionális autópálya és vasúthálózatot építeni közös vállalat, közös szerződés, vagy egyéb megállapodás formájában.</a:t>
            </a:r>
            <a:endParaRPr lang="en-US" dirty="0" smtClean="0"/>
          </a:p>
          <a:p>
            <a:r>
              <a:rPr lang="en-US" dirty="0" smtClean="0"/>
              <a:t>8. </a:t>
            </a:r>
            <a:r>
              <a:rPr lang="hu-HU" dirty="0" smtClean="0"/>
              <a:t>A kínai fél javaslatot tett egy kulturális együttműködési fórum megszervezése 2013-ban. Ennek előkészítése érdekében szorgalmazza a magas szintű szakértői</a:t>
            </a:r>
            <a:r>
              <a:rPr lang="hu-HU" baseline="0" dirty="0" smtClean="0"/>
              <a:t> konzultációk megtartását a kultúra, kulturális fesztiválok és tematikus foglalkozások témában.  </a:t>
            </a:r>
            <a:endParaRPr lang="en-US" dirty="0" smtClean="0"/>
          </a:p>
          <a:p>
            <a:r>
              <a:rPr lang="en-US" dirty="0" smtClean="0"/>
              <a:t>9. </a:t>
            </a:r>
            <a:r>
              <a:rPr lang="hu-HU" dirty="0" smtClean="0"/>
              <a:t>A Kínai fél az elkövetkező</a:t>
            </a:r>
            <a:r>
              <a:rPr lang="hu-HU" baseline="0" dirty="0" smtClean="0"/>
              <a:t> ö</a:t>
            </a:r>
            <a:r>
              <a:rPr lang="en-US" dirty="0" smtClean="0"/>
              <a:t>t </a:t>
            </a:r>
            <a:r>
              <a:rPr lang="en-US" dirty="0" err="1" smtClean="0"/>
              <a:t>év</a:t>
            </a:r>
            <a:r>
              <a:rPr lang="en-US" dirty="0" smtClean="0"/>
              <a:t> </a:t>
            </a:r>
            <a:r>
              <a:rPr lang="en-US" dirty="0" err="1" smtClean="0"/>
              <a:t>alatt</a:t>
            </a:r>
            <a:r>
              <a:rPr lang="en-US" dirty="0" smtClean="0"/>
              <a:t> 5000 </a:t>
            </a:r>
            <a:r>
              <a:rPr lang="en-US" dirty="0" err="1" smtClean="0"/>
              <a:t>ösztöndíj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ajánl</a:t>
            </a:r>
            <a:r>
              <a:rPr lang="hu-HU" dirty="0" smtClean="0"/>
              <a:t>ott fel </a:t>
            </a:r>
            <a:r>
              <a:rPr lang="en-US" dirty="0" smtClean="0"/>
              <a:t>a 16 </a:t>
            </a:r>
            <a:r>
              <a:rPr lang="en-US" dirty="0" err="1" smtClean="0"/>
              <a:t>közép</a:t>
            </a:r>
            <a:r>
              <a:rPr lang="en-US" dirty="0" smtClean="0"/>
              <a:t>- és </a:t>
            </a:r>
            <a:r>
              <a:rPr lang="en-US" dirty="0" err="1" smtClean="0"/>
              <a:t>kelet-európai</a:t>
            </a:r>
            <a:r>
              <a:rPr lang="en-US" dirty="0" smtClean="0"/>
              <a:t> </a:t>
            </a:r>
            <a:r>
              <a:rPr lang="en-US" dirty="0" err="1" smtClean="0"/>
              <a:t>állam</a:t>
            </a:r>
            <a:r>
              <a:rPr lang="en-US" dirty="0" smtClean="0"/>
              <a:t> </a:t>
            </a:r>
            <a:r>
              <a:rPr lang="en-US" dirty="0" err="1" smtClean="0"/>
              <a:t>fiataljai</a:t>
            </a:r>
            <a:r>
              <a:rPr lang="en-US" dirty="0" smtClean="0"/>
              <a:t> </a:t>
            </a:r>
            <a:r>
              <a:rPr lang="en-US" dirty="0" err="1" smtClean="0"/>
              <a:t>számára</a:t>
            </a:r>
            <a:r>
              <a:rPr lang="en-US" dirty="0" smtClean="0"/>
              <a:t>. </a:t>
            </a:r>
            <a:r>
              <a:rPr lang="hu-HU" dirty="0" smtClean="0"/>
              <a:t>Emellett támogatja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Konfuciusz</a:t>
            </a:r>
            <a:r>
              <a:rPr lang="hu-HU" baseline="0" dirty="0" smtClean="0"/>
              <a:t> Intézet és </a:t>
            </a:r>
            <a:r>
              <a:rPr lang="hu-HU" baseline="0" dirty="0" err="1" smtClean="0"/>
              <a:t>Konfuciusz</a:t>
            </a:r>
            <a:r>
              <a:rPr lang="hu-HU" baseline="0" dirty="0" smtClean="0"/>
              <a:t> Tanterem program beindítását mind a 16 országban és 5 év alatt 1000 tanulót tervez meghívni Kínába nyelvtanulási céllal. Támogatja az egyetem-közi cserekapcsolatokat és közös tudományos kutatásokat és 5 év alatt 1000 kínai fiatalt és kutatót szeretne a régió országaiba küldeni. A kínai oktatási tárca kész oktatáspolitikai párbeszédet kezdeményezni a régió 16 országával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10. </a:t>
            </a:r>
            <a:r>
              <a:rPr lang="hu-HU" dirty="0" smtClean="0"/>
              <a:t>Peking javaslatot</a:t>
            </a:r>
            <a:r>
              <a:rPr lang="hu-HU" baseline="0" dirty="0" smtClean="0"/>
              <a:t> tett egy i</a:t>
            </a:r>
            <a:r>
              <a:rPr lang="hu-HU" noProof="0" dirty="0" err="1" smtClean="0"/>
              <a:t>degenforgalmi</a:t>
            </a:r>
            <a:r>
              <a:rPr lang="hu-HU" noProof="0" dirty="0" smtClean="0"/>
              <a:t> promóciós szövetség létrehozás</a:t>
            </a:r>
            <a:r>
              <a:rPr lang="hu-HU" dirty="0" smtClean="0"/>
              <a:t>ár</a:t>
            </a:r>
            <a:r>
              <a:rPr lang="en-US" dirty="0" smtClean="0"/>
              <a:t>a</a:t>
            </a:r>
            <a:r>
              <a:rPr lang="hu-HU" dirty="0" smtClean="0"/>
              <a:t>, amelyet a tervek szerint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Chi</a:t>
            </a:r>
            <a:r>
              <a:rPr lang="en-US" dirty="0" err="1" smtClean="0"/>
              <a:t>na</a:t>
            </a:r>
            <a:r>
              <a:rPr lang="en-US" dirty="0" smtClean="0"/>
              <a:t> Tourism Administration </a:t>
            </a:r>
            <a:r>
              <a:rPr lang="hu-HU" dirty="0" smtClean="0"/>
              <a:t>fog koordinálni.</a:t>
            </a:r>
            <a:r>
              <a:rPr lang="hu-HU" baseline="0" dirty="0" smtClean="0"/>
              <a:t> A szövetségben részt vehetnek a résztvevő államok  légügyi hatóság</a:t>
            </a:r>
            <a:r>
              <a:rPr lang="en-US" dirty="0" smtClean="0"/>
              <a:t>a</a:t>
            </a:r>
            <a:r>
              <a:rPr lang="hu-HU" dirty="0" smtClean="0"/>
              <a:t>i, polgári repülési hatóságai, utazási irodái</a:t>
            </a:r>
            <a:r>
              <a:rPr lang="hu-HU" baseline="0" dirty="0" smtClean="0"/>
              <a:t> és légi fuvarozói. A szövetség célja az üzleti lehetőségek feltérképezése, kiaknázása, turisztikai célpontok közös fejlesztése, közvetlen légi járatok üzemeltetésének megvizsgálása. </a:t>
            </a:r>
          </a:p>
          <a:p>
            <a:r>
              <a:rPr lang="en-US" dirty="0" smtClean="0"/>
              <a:t>11. </a:t>
            </a:r>
            <a:r>
              <a:rPr lang="hu-HU" dirty="0" smtClean="0"/>
              <a:t>Egy k</a:t>
            </a:r>
            <a:r>
              <a:rPr lang="hu-HU" noProof="0" dirty="0" err="1" smtClean="0"/>
              <a:t>özös</a:t>
            </a:r>
            <a:r>
              <a:rPr lang="hu-HU" noProof="0" dirty="0" smtClean="0"/>
              <a:t> kutatói alap létrehozás</a:t>
            </a:r>
            <a:r>
              <a:rPr lang="hu-HU" dirty="0" smtClean="0"/>
              <a:t>a.</a:t>
            </a:r>
            <a:r>
              <a:rPr lang="en-US" dirty="0" smtClean="0"/>
              <a:t> </a:t>
            </a:r>
            <a:r>
              <a:rPr lang="hu-HU" dirty="0" smtClean="0"/>
              <a:t>Kína kész évi</a:t>
            </a:r>
            <a:r>
              <a:rPr lang="hu-HU" baseline="0" dirty="0" smtClean="0"/>
              <a:t> 2 M </a:t>
            </a:r>
            <a:r>
              <a:rPr lang="hu-HU" baseline="0" dirty="0" err="1" smtClean="0"/>
              <a:t>RMB-vel</a:t>
            </a:r>
            <a:r>
              <a:rPr lang="hu-HU" baseline="0" dirty="0" smtClean="0"/>
              <a:t> (kb. 70 M HUF) hozzájárulni a tudományos cserékhez és a kutatóintézetek közötti együttműködés fejlesztéséhez. </a:t>
            </a:r>
            <a:endParaRPr lang="en-US" dirty="0" smtClean="0"/>
          </a:p>
          <a:p>
            <a:r>
              <a:rPr lang="en-US" dirty="0" smtClean="0"/>
              <a:t>12.</a:t>
            </a:r>
            <a:r>
              <a:rPr lang="hu-HU" dirty="0" smtClean="0"/>
              <a:t> Kína kész megrendezni a kelet- közép-európai államok és Kína fiatal politikusainak első konferenciát 2013-ban.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>
                <a:solidFill>
                  <a:prstClr val="black"/>
                </a:solidFill>
              </a:rPr>
              <a:pPr/>
              <a:t>6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249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legnagyobb lehetőséget exportunk bővítésére a mezőgazdasági termékek, főként a magasan feldolgozott élelmiszerek, húskészítmények terén látjuk. Fontos hangsúlyozni, hogy a magyar kormány támogatja a kínai vállalatok magyarországi befektetéseit. Meglátásunk szerint a leginkább perspektivikus területek a gépjárműipar, környezetvédelem, vízgazdálkodás és víztisztítás, elektronika, IT és távközlés, energetika és megújuló energiaforrások, logisztika, építőipar, összeszerelés, vegyipar, bányászat, élelmiszergazdaság.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pénzügyi együttműködés terén úgy gondoljuk, hogy adottak a politikai és gazdasági feltételei, hogy a Kínai Népköztársaság erre hivatott szervei magyar állampapírokat vásároljanak.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Jelentős erőfeszítéseket teszünk a kulturális kapcsolatok magasabb szintre emelése érdekében. Így a társtárcák bevonásával kulturális intézetek kölcsönös nyitásáról folytatunk jelenleg is tárgyalásokat. A kínai kultúra megismertetéséért Kína (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Jiabao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miniszterelnök tavaly nyári látogatása során felajánlott) ösztöndíj lehetőséget biztosít mintegy 150 magyar diák részére. </a:t>
            </a:r>
          </a:p>
          <a:p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2010-ben a 33 milliós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Csungkingban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főkonzulátust nyitottunk - ezzel háromra növelve kínai képviseleteink számát</a:t>
            </a:r>
            <a:r>
              <a:rPr lang="hu-H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amely a nyugat-kínai régióban egyedüliként ad ki schengeni vízumot.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magyar-kínai kapcsolatokban speciális helyet foglal el a hazánkban megtelepedett nagyjából 20 ezer lelket számláló kínai kolónia, akiknek beilleszkedését segítendő 2004 óta magyar-kínai két tannyelvű iskola is működik. A kínai nyelv és kultúra magyarországi terjesztését a 2006 decemberében az ELTE-n megnyílt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Konfuciusz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Intézet végzi.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gazdasági kapcsolatok fejlődését szilárd politikai szándék segíti, amelynek egyik megnyilvánulása, hogy Orbán Viktor miniszterelnök 2010-ben magyar-kínai kapcsolatok összehangolásáért felelős kormánybiztosságot hozott létre, amelynek vezetője előbb Fellegi Tamás korábbi nemzeti fejlesztési miniszter volt, majd 2011. december 31-től Matolcsy György nemzetgazdasági miniszter lett.</a:t>
            </a:r>
          </a:p>
          <a:p>
            <a:endParaRPr lang="hu-HU" i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7792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kelet-közép-európai országok és Kína kereskedelme jelenleg 41 milliárd USD, amely több mint a tízszerese a 2001. évinek. Ez éves szinten 32 százalékos bővülést jelent. Kereskedelmi szempontból a kelet-közép-európai térség egy gazdasági régiót jelent Kína számára. Jól látható, hogy ország szinten a kereskedelmi forgalom döntő hányadán Lengyelország, Csehország és Magyarország osztozik. Exportunk az elmúlt 10 év alatt megtízszereződve 2011-ben 1,6 milliárd USD-t tett ki, importunk pedig 1 milliárd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USD-ról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 milliárd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USD-ra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nőtt. Ezek ismeretében talán nem tűnik merész célkitűzésnek a 20 milliárd USD kereskedelmi forgalom elérése 2015-ben.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6041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kínai tőkeexport csak 2010-ben 67 milliárd USD-t ért el, amely 22%-kal magasabb az előző évinél, 2002 óta a teljes kihelyezett tőke nagysága ezzel 317 milliárd USD-re nőtt.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Jóllehet a közép-európai régióból más országok, mint például Lengyelország lényegesen nagyobb forgalmat bonyolítanak Kínával, Magyarország számára egyértelmű siker, hogy Kína 2010-ben Magyarországon 370 millió USD-t fektetett be, amelyet 2011-ben követett a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Wanhua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csoport 96%-os tulajdonszerzése a BorsodChemben. Ezzel a Magyarországon megvalósult teljes kínai befektetés mintegy 2,3 milliárd USD jelenleg, amely messze felülmúlja a régiót. Újabb jó hír, hogy a 2012. május 1-jén a Nemzetgazdasági Minisztérium és a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Huawei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Technologies között a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Keqiang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találkozó során aláírt megállapodás szerint 1,5 milliárd USD beruházással a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Huawei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Magyarországon létesíti európai logisztikai központját.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3692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Látható, hogy a befektetések terén egyértelmű a magyar fölény, és egyelőre ezt mondhatjuk el a politikai kapcsolatokról is, ha azokat a hivatalos látogatások és konzultációk tükrében vizsgáljuk.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Távlatilag az a kérdés, hogy miként tudjuk megőrizni régiós versenytársainkhoz képest a kínai kapcsolatokban kiharcolt politikai súlyunkat, és erősíteni vezető szerepünket a kínai tőkevonzásban, valamint növelni exportunkat.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E37CB-CD8F-4AFE-9A91-EBD065D4BBE2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730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18FD-99B9-4F71-A0D6-ACAA45D3D592}" type="datetimeFigureOut">
              <a:rPr lang="hu-HU"/>
              <a:pPr>
                <a:defRPr/>
              </a:pPr>
              <a:t>2013.01.17.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713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7A316-36F6-46A6-8DF8-4ECE7248BDED}" type="datetimeFigureOut">
              <a:rPr lang="hu-HU"/>
              <a:pPr>
                <a:defRPr/>
              </a:pPr>
              <a:t>2013.01.17.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224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9A51D-61FD-4FB5-8C6E-191697B33E4E}" type="datetimeFigureOut">
              <a:rPr lang="hu-HU"/>
              <a:pPr>
                <a:defRPr/>
              </a:pPr>
              <a:t>2013.01.17.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116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94D7-D63D-42B7-A907-DA6D47EF9CCF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BAE4A-AE09-4CCB-888D-F9DF2FBC4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195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18FD-99B9-4F71-A0D6-ACAA45D3D592}" type="datetimeFigureOut">
              <a:rPr lang="hu-HU"/>
              <a:pPr>
                <a:defRPr/>
              </a:pPr>
              <a:t>2013.01.17.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40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7A316-36F6-46A6-8DF8-4ECE7248BDED}" type="datetimeFigureOut">
              <a:rPr lang="hu-HU"/>
              <a:pPr>
                <a:defRPr/>
              </a:pPr>
              <a:t>2013.01.17.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87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9A51D-61FD-4FB5-8C6E-191697B33E4E}" type="datetimeFigureOut">
              <a:rPr lang="hu-HU"/>
              <a:pPr>
                <a:defRPr/>
              </a:pPr>
              <a:t>2013.01.17.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913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2668A-63C7-434F-A160-10F30D1B06FD}" type="datetimeFigureOut">
              <a:rPr lang="hu-HU" smtClean="0"/>
              <a:t>2013.01.17.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151E-92EE-4985-BC82-D142B32C10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927299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3CEC4D5-902B-471C-A2C0-3D736687FB70}" type="datetimeFigureOut">
              <a:rPr lang="hu-HU"/>
              <a:pPr>
                <a:defRPr/>
              </a:pPr>
              <a:t>2013.01.17.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01CB0220-A604-4C7C-AF2F-4DC172068538}" type="slidenum">
              <a:rPr lang="hu-HU" sz="1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pPr algn="r" eaLnBrk="1" hangingPunct="1">
                <a:defRPr/>
              </a:pPr>
              <a:t>‹#›</a:t>
            </a:fld>
            <a:endParaRPr lang="hu-HU" sz="100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65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0" r:id="rId5"/>
    <p:sldLayoutId id="2147483661" r:id="rId6"/>
    <p:sldLayoutId id="2147483662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607047"/>
            <a:ext cx="9144000" cy="1470025"/>
          </a:xfrm>
        </p:spPr>
        <p:txBody>
          <a:bodyPr>
            <a:noAutofit/>
          </a:bodyPr>
          <a:lstStyle/>
          <a:p>
            <a:r>
              <a:rPr lang="hu-HU" sz="2600" dirty="0" smtClean="0">
                <a:solidFill>
                  <a:srgbClr val="000000"/>
                </a:solidFill>
                <a:latin typeface="Trajan Pro" pitchFamily="18" charset="-18"/>
              </a:rPr>
              <a:t>A MAGYAR – KÍNAI ÁLLAMKÖZI KAPCSOLATOK AKTUALITÁSAI</a:t>
            </a:r>
            <a:endParaRPr lang="hu-HU" sz="2600" dirty="0">
              <a:solidFill>
                <a:srgbClr val="000000"/>
              </a:solidFill>
              <a:latin typeface="Trajan Pro" pitchFamily="18" charset="-18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5301208"/>
            <a:ext cx="9144000" cy="337592"/>
          </a:xfrm>
        </p:spPr>
        <p:txBody>
          <a:bodyPr>
            <a:noAutofit/>
          </a:bodyPr>
          <a:lstStyle/>
          <a:p>
            <a:r>
              <a:rPr lang="hu-HU" sz="1200" dirty="0" smtClean="0">
                <a:solidFill>
                  <a:srgbClr val="000000"/>
                </a:solidFill>
                <a:latin typeface="Trajan Pro" pitchFamily="18" charset="-18"/>
              </a:rPr>
              <a:t>Jakab Péter főosztályvezető-helyettes</a:t>
            </a:r>
          </a:p>
          <a:p>
            <a:r>
              <a:rPr lang="hu-HU" sz="1200" dirty="0" smtClean="0">
                <a:solidFill>
                  <a:srgbClr val="000000"/>
                </a:solidFill>
                <a:latin typeface="Trajan Pro" pitchFamily="18" charset="-18"/>
              </a:rPr>
              <a:t>2013</a:t>
            </a:r>
            <a:endParaRPr lang="hu-HU" sz="1200" dirty="0">
              <a:solidFill>
                <a:srgbClr val="000000"/>
              </a:solidFill>
              <a:latin typeface="Trajan Pro" pitchFamily="18" charset="-1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8070"/>
            <a:ext cx="3531161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0" y="184482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latin typeface="Trajan Pro" pitchFamily="18" charset="-18"/>
              </a:rPr>
              <a:t>Ázsiai és Csendes-óceáni Főosztály</a:t>
            </a:r>
            <a:endParaRPr lang="hu-HU" sz="1600" dirty="0">
              <a:latin typeface="Trajan Pro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5764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Magyarország helyzete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4" y="1628800"/>
            <a:ext cx="4452398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0829"/>
            <a:ext cx="4461294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llipszis 6"/>
          <p:cNvSpPr/>
          <p:nvPr/>
        </p:nvSpPr>
        <p:spPr>
          <a:xfrm>
            <a:off x="539552" y="1628800"/>
            <a:ext cx="1224136" cy="2520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5004048" y="1772816"/>
            <a:ext cx="648072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65419" y="4566145"/>
            <a:ext cx="4362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>
                <a:latin typeface="Arial" pitchFamily="34" charset="0"/>
                <a:cs typeface="Arial" pitchFamily="34" charset="0"/>
              </a:rPr>
              <a:t>Kereskedelmi forgalom – Kína – Közép-Kelet-Európa</a:t>
            </a:r>
            <a:endParaRPr lang="hu-H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ím 1"/>
          <p:cNvSpPr txBox="1">
            <a:spLocks/>
          </p:cNvSpPr>
          <p:nvPr/>
        </p:nvSpPr>
        <p:spPr bwMode="auto">
          <a:xfrm>
            <a:off x="4572000" y="4580365"/>
            <a:ext cx="4461294" cy="50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0" kern="1200" cap="none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sz="1200" dirty="0" smtClean="0"/>
              <a:t>Kínai befektetések a </a:t>
            </a:r>
            <a:r>
              <a:rPr lang="hu-HU" sz="1200" dirty="0" err="1" smtClean="0"/>
              <a:t>KKE-i</a:t>
            </a:r>
            <a:r>
              <a:rPr lang="hu-HU" sz="1200" dirty="0" smtClean="0"/>
              <a:t> régióba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88353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722313" y="2276109"/>
            <a:ext cx="7772400" cy="504819"/>
          </a:xfrm>
        </p:spPr>
        <p:txBody>
          <a:bodyPr>
            <a:noAutofit/>
          </a:bodyPr>
          <a:lstStyle/>
          <a:p>
            <a:pPr eaLnBrk="1" hangingPunct="1"/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Köszönöm a figyelmet!</a:t>
            </a:r>
            <a:br>
              <a:rPr lang="hu-H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000" dirty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Jakab Péter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főosztályvezető-helyettes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Ázsiai és Csendes-óceáni Főosztály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Külügyminisztérium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PJakab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mfa.gov.hu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000" dirty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T: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458-1985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4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 bwMode="auto">
          <a:xfrm>
            <a:off x="685800" y="1268760"/>
            <a:ext cx="7772400" cy="128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Új stratégiai irány</a:t>
            </a:r>
            <a:endParaRPr lang="hu-H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ontent Placeholder 5"/>
          <p:cNvSpPr>
            <a:spLocks noGrp="1"/>
          </p:cNvSpPr>
          <p:nvPr>
            <p:ph idx="14"/>
          </p:nvPr>
        </p:nvSpPr>
        <p:spPr>
          <a:xfrm>
            <a:off x="1043608" y="2123564"/>
            <a:ext cx="2952328" cy="431080"/>
          </a:xfrm>
          <a:ln/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hu-HU" sz="2000" dirty="0" smtClean="0">
                <a:latin typeface="+mn-lt"/>
                <a:cs typeface="Arial" charset="0"/>
              </a:rPr>
              <a:t>Globális nyitás</a:t>
            </a:r>
          </a:p>
        </p:txBody>
      </p:sp>
      <p:pic>
        <p:nvPicPr>
          <p:cNvPr id="5" name="Picture 3" descr="C:\Users\B.fodor\AppData\Local\Microsoft\Windows\Temporary Internet Files\Content.IE5\2W87289R\MP90038265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52936"/>
            <a:ext cx="4746978" cy="339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Jobbra nyíl 1"/>
          <p:cNvSpPr/>
          <p:nvPr/>
        </p:nvSpPr>
        <p:spPr>
          <a:xfrm>
            <a:off x="4067944" y="2276872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5004048" y="212356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             Globális  </a:t>
            </a:r>
            <a:r>
              <a:rPr lang="hu-HU" sz="2000" dirty="0"/>
              <a:t>cselekvés</a:t>
            </a:r>
          </a:p>
        </p:txBody>
      </p:sp>
    </p:spTree>
    <p:extLst>
      <p:ext uri="{BB962C8B-B14F-4D97-AF65-F5344CB8AC3E}">
        <p14:creationId xmlns:p14="http://schemas.microsoft.com/office/powerpoint/2010/main" val="14290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285884"/>
          </a:xfrm>
        </p:spPr>
        <p:txBody>
          <a:bodyPr/>
          <a:lstStyle/>
          <a:p>
            <a:pPr eaLnBrk="1" hangingPunct="1"/>
            <a:r>
              <a:rPr lang="hu-HU" dirty="0" smtClean="0">
                <a:solidFill>
                  <a:schemeClr val="tx1"/>
                </a:solidFill>
              </a:rPr>
              <a:t>Kína a világban</a:t>
            </a: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4608512" cy="2448272"/>
          </a:xfrm>
        </p:spPr>
        <p:txBody>
          <a:bodyPr>
            <a:noAutofit/>
          </a:bodyPr>
          <a:lstStyle/>
          <a:p>
            <a:pPr marL="285750" indent="-285750" algn="just" eaLnBrk="1" hangingPunct="1">
              <a:buFont typeface="Arial" pitchFamily="34" charset="0"/>
              <a:buChar char="•"/>
            </a:pPr>
            <a:r>
              <a:rPr lang="hu-HU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Nagyhatalmi szerep</a:t>
            </a:r>
          </a:p>
          <a:p>
            <a:pPr marL="285750" indent="-285750" algn="just" eaLnBrk="1" hangingPunct="1">
              <a:buFont typeface="Arial" pitchFamily="34" charset="0"/>
              <a:buChar char="•"/>
            </a:pPr>
            <a:endParaRPr lang="hu-HU" sz="17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 eaLnBrk="1" hangingPunct="1">
              <a:buFont typeface="Arial" pitchFamily="34" charset="0"/>
              <a:buChar char="•"/>
            </a:pPr>
            <a:r>
              <a:rPr lang="hu-HU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Gazdasági növekedés</a:t>
            </a:r>
          </a:p>
          <a:p>
            <a:pPr algn="just" eaLnBrk="1" hangingPunct="1"/>
            <a:endParaRPr lang="hu-HU" sz="17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algn="just" eaLnBrk="1" hangingPunct="1">
              <a:buFont typeface="Arial" pitchFamily="34" charset="0"/>
              <a:buChar char="•"/>
            </a:pPr>
            <a:r>
              <a:rPr lang="hu-HU" sz="17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r>
              <a:rPr lang="hu-HU" sz="17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elpolitikai stabilitás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489678"/>
            <a:ext cx="3324621" cy="219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8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hu-HU" sz="3000" dirty="0">
                <a:latin typeface="Times New Roman" pitchFamily="18" charset="0"/>
                <a:cs typeface="Times New Roman" pitchFamily="18" charset="0"/>
              </a:rPr>
              <a:t>Kína és a </a:t>
            </a:r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kelet-közép-európai régió</a:t>
            </a:r>
            <a:endParaRPr lang="hu-H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Content Placeholder 5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eaLnBrk="1" hangingPunct="1"/>
            <a:r>
              <a:rPr lang="hu-HU" sz="1700" dirty="0" smtClean="0"/>
              <a:t>Diplomáciai kapcsolatok felvétele: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sz="1700" dirty="0" smtClean="0"/>
              <a:t>1949</a:t>
            </a:r>
          </a:p>
          <a:p>
            <a:pPr eaLnBrk="1" hangingPunct="1"/>
            <a:r>
              <a:rPr lang="hu-HU" sz="1700" dirty="0" smtClean="0"/>
              <a:t>Kapcsolatok evolúciója:</a:t>
            </a:r>
          </a:p>
          <a:p>
            <a:pPr lvl="1" eaLnBrk="1" hangingPunct="1">
              <a:buFont typeface="Arial" pitchFamily="34" charset="0"/>
              <a:buChar char="•"/>
              <a:tabLst>
                <a:tab pos="1704975" algn="l"/>
              </a:tabLst>
            </a:pPr>
            <a:r>
              <a:rPr lang="hu-HU" sz="1700" dirty="0" smtClean="0"/>
              <a:t>1949-1960:	Barátságos</a:t>
            </a:r>
          </a:p>
          <a:p>
            <a:pPr lvl="1" eaLnBrk="1" hangingPunct="1">
              <a:buFont typeface="Arial" pitchFamily="34" charset="0"/>
              <a:buChar char="•"/>
              <a:tabLst>
                <a:tab pos="1704975" algn="l"/>
              </a:tabLst>
            </a:pPr>
            <a:r>
              <a:rPr lang="hu-HU" sz="1700" dirty="0" smtClean="0"/>
              <a:t>1960-1978:	Fagyos</a:t>
            </a:r>
          </a:p>
          <a:p>
            <a:pPr lvl="1" eaLnBrk="1" hangingPunct="1">
              <a:buFont typeface="Arial" pitchFamily="34" charset="0"/>
              <a:buChar char="•"/>
              <a:tabLst>
                <a:tab pos="1704975" algn="l"/>
              </a:tabLst>
            </a:pPr>
            <a:r>
              <a:rPr lang="hu-HU" sz="1700" dirty="0" smtClean="0"/>
              <a:t>1979-1989:	Újjáépítés</a:t>
            </a:r>
          </a:p>
          <a:p>
            <a:pPr lvl="1" eaLnBrk="1" hangingPunct="1">
              <a:buFont typeface="Arial" pitchFamily="34" charset="0"/>
              <a:buChar char="•"/>
              <a:tabLst>
                <a:tab pos="1704975" algn="l"/>
              </a:tabLst>
            </a:pPr>
            <a:r>
              <a:rPr lang="hu-HU" sz="1700" dirty="0" smtClean="0"/>
              <a:t>1989-	   Stabil fejlődés</a:t>
            </a:r>
          </a:p>
        </p:txBody>
      </p:sp>
      <p:pic>
        <p:nvPicPr>
          <p:cNvPr id="2" name="Tartalom helye 1"/>
          <p:cNvPicPr>
            <a:picLocks noGrp="1" noChangeAspect="1"/>
          </p:cNvPicPr>
          <p:nvPr>
            <p:ph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298" y="1928813"/>
            <a:ext cx="3456317" cy="2697162"/>
          </a:xfrm>
        </p:spPr>
      </p:pic>
    </p:spTree>
    <p:extLst>
      <p:ext uri="{BB962C8B-B14F-4D97-AF65-F5344CB8AC3E}">
        <p14:creationId xmlns:p14="http://schemas.microsoft.com/office/powerpoint/2010/main" val="329538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196752"/>
            <a:ext cx="7772400" cy="504819"/>
          </a:xfrm>
        </p:spPr>
        <p:txBody>
          <a:bodyPr>
            <a:noAutofit/>
          </a:bodyPr>
          <a:lstStyle/>
          <a:p>
            <a:pPr eaLnBrk="1" hangingPunct="1"/>
            <a:r>
              <a:rPr lang="hu-HU" sz="3000" dirty="0">
                <a:latin typeface="Times New Roman" pitchFamily="18" charset="0"/>
                <a:cs typeface="Times New Roman" pitchFamily="18" charset="0"/>
              </a:rPr>
              <a:t>Kína és </a:t>
            </a:r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Magyarország</a:t>
            </a:r>
            <a:endParaRPr lang="hu-HU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20633959"/>
              </p:ext>
            </p:extLst>
          </p:nvPr>
        </p:nvGraphicFramePr>
        <p:xfrm>
          <a:off x="467544" y="1700808"/>
          <a:ext cx="813690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09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kínai Kormány 12 pontja a </a:t>
            </a:r>
            <a:r>
              <a:rPr lang="hu-H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Közép- </a:t>
            </a:r>
            <a:r>
              <a:rPr lang="hu-H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és Kelet-Európa államaival ápolt kapcsolatok továbbfejlesztése érdekében</a:t>
            </a:r>
            <a:endParaRPr lang="en-US" dirty="0"/>
          </a:p>
        </p:txBody>
      </p:sp>
      <p:sp>
        <p:nvSpPr>
          <p:cNvPr id="4" name="Tartalom helye 3"/>
          <p:cNvSpPr>
            <a:spLocks noGrp="1"/>
          </p:cNvSpPr>
          <p:nvPr>
            <p:ph idx="14"/>
          </p:nvPr>
        </p:nvSpPr>
        <p:spPr>
          <a:xfrm>
            <a:off x="395536" y="1928802"/>
            <a:ext cx="8424936" cy="4452525"/>
          </a:xfrm>
        </p:spPr>
        <p:txBody>
          <a:bodyPr/>
          <a:lstStyle/>
          <a:p>
            <a:r>
              <a:rPr lang="hu-HU" sz="1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hu-HU" sz="18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1.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Együttműködési Titkárság felállítása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.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2.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10 Mrd USD értékű hitelvonal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felajánlása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a régió államai számára.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Az együttműködés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kibővítését szolgáló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befektetési alap létrehozása.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4.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Kereskedelem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és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befektetés-ösztönző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delegációk küldése a gazdasági együttműködés elmélyítése érdekében.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5.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A kínai vállalatok bátorítása arra, hogy a régió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országaival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közösen minden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érdekelt országban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1-1 gazdasági és technológiai zónát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alakítsanak ki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5 éven belül.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6.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A pénzügyi kooperációban rejlő lehetőségek kiaknázása.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7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Közlekedési hálózatok kialakításával kapcsolatos tanácsadó bizottság felállítása.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8.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Kulturális együttműködéssel foglalkozó konferencia megszervezése.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9.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Öt év alatt 5000 ösztöndíj felajánlása a 16 közép- és kelet-európai állam fiataljai számára.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hu-H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hu-H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10.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Idegenforgalmi promóciós szövetség létrehozása.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hu-H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hu-H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11.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Közös kutatói alap létrehozása. </a:t>
            </a:r>
            <a:r>
              <a:rPr lang="hu-H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hu-HU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1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12.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Kína kész megrendezni a kelet-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és közép-európai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államok és Kína fiatal politikusainak első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konferenciáját </a:t>
            </a:r>
            <a:r>
              <a:rPr lang="hu-HU" sz="1600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2013-ban.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4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Céljaink</a:t>
            </a:r>
            <a:endParaRPr lang="hu-H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4"/>
          </p:nvPr>
        </p:nvSpPr>
        <p:spPr>
          <a:xfrm>
            <a:off x="720080" y="1772816"/>
            <a:ext cx="6012160" cy="864096"/>
          </a:xfrm>
        </p:spPr>
        <p:txBody>
          <a:bodyPr/>
          <a:lstStyle/>
          <a:p>
            <a:pPr marL="3175" indent="0"/>
            <a:r>
              <a:rPr lang="hu-HU" sz="1600" dirty="0" smtClean="0"/>
              <a:t> </a:t>
            </a:r>
            <a:endParaRPr lang="hu-HU" sz="16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59913588"/>
              </p:ext>
            </p:extLst>
          </p:nvPr>
        </p:nvGraphicFramePr>
        <p:xfrm>
          <a:off x="1619672" y="2101304"/>
          <a:ext cx="6096000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13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44658"/>
            <a:ext cx="6147018" cy="404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zövegdoboz 13"/>
          <p:cNvSpPr txBox="1"/>
          <p:nvPr/>
        </p:nvSpPr>
        <p:spPr>
          <a:xfrm>
            <a:off x="1803643" y="6027068"/>
            <a:ext cx="1328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Millió USD</a:t>
            </a:r>
            <a:endParaRPr lang="hu-HU" sz="14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547664" y="1794302"/>
            <a:ext cx="604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Arial" pitchFamily="34" charset="0"/>
                <a:cs typeface="Arial" pitchFamily="34" charset="0"/>
              </a:rPr>
              <a:t>Kereskedelmi forgalom – Kína – Kelet-Közép-Európa</a:t>
            </a:r>
            <a:endParaRPr lang="hu-H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ím 1"/>
          <p:cNvSpPr>
            <a:spLocks noGrp="1"/>
          </p:cNvSpPr>
          <p:nvPr>
            <p:ph type="title"/>
          </p:nvPr>
        </p:nvSpPr>
        <p:spPr>
          <a:xfrm>
            <a:off x="722313" y="1196752"/>
            <a:ext cx="7772400" cy="504819"/>
          </a:xfrm>
        </p:spPr>
        <p:txBody>
          <a:bodyPr>
            <a:noAutofit/>
          </a:bodyPr>
          <a:lstStyle/>
          <a:p>
            <a:pPr eaLnBrk="1" hangingPunct="1"/>
            <a:r>
              <a:rPr lang="hu-HU" sz="3000" dirty="0" smtClean="0">
                <a:latin typeface="Times New Roman" pitchFamily="18" charset="0"/>
                <a:cs typeface="Times New Roman" pitchFamily="18" charset="0"/>
              </a:rPr>
              <a:t>Gazdasági adatok</a:t>
            </a:r>
            <a:endParaRPr lang="hu-H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76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7" y="1628037"/>
            <a:ext cx="6408713" cy="504819"/>
          </a:xfrm>
        </p:spPr>
        <p:txBody>
          <a:bodyPr>
            <a:normAutofit/>
          </a:bodyPr>
          <a:lstStyle/>
          <a:p>
            <a:pPr algn="l"/>
            <a:r>
              <a:rPr lang="hu-HU" sz="1600" dirty="0" smtClean="0"/>
              <a:t>Kínai befektetések a kelet-közép-európai régióban</a:t>
            </a:r>
            <a:endParaRPr lang="hu-HU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207646" cy="410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1803643" y="6027068"/>
            <a:ext cx="1328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Millió USD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7919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1875</Words>
  <Application>Microsoft Office PowerPoint</Application>
  <PresentationFormat>Diavetítés a képernyőre (4:3 oldalarány)</PresentationFormat>
  <Paragraphs>106</Paragraphs>
  <Slides>11</Slides>
  <Notes>9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3" baseType="lpstr">
      <vt:lpstr>Egyéni tervezés</vt:lpstr>
      <vt:lpstr>Beloldalak</vt:lpstr>
      <vt:lpstr>A MAGYAR – KÍNAI ÁLLAMKÖZI KAPCSOLATOK AKTUALITÁSAI</vt:lpstr>
      <vt:lpstr>PowerPoint bemutató</vt:lpstr>
      <vt:lpstr>Kína a világban</vt:lpstr>
      <vt:lpstr>Kína és a kelet-közép-európai régió</vt:lpstr>
      <vt:lpstr>Kína és Magyarország</vt:lpstr>
      <vt:lpstr>A kínai Kormány 12 pontja a Közép- és Kelet-Európa államaival ápolt kapcsolatok továbbfejlesztése érdekében</vt:lpstr>
      <vt:lpstr>Céljaink</vt:lpstr>
      <vt:lpstr>Gazdasági adatok</vt:lpstr>
      <vt:lpstr>Kínai befektetések a kelet-közép-európai régióban</vt:lpstr>
      <vt:lpstr>Magyarország helyzete</vt:lpstr>
      <vt:lpstr>Köszönöm a figyelmet!  Jakab Péter főosztályvezető-helyettes  Ázsiai és Csendes-óceáni Főosztály Külügyminisztérium  PJakab@mfa.gov.hu T: 458-1985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Kína és Magyarország politikai és gazdasági kapcsolatainak jelene és jövője</dc:title>
  <dc:creator>Fodor Barnabás</dc:creator>
  <cp:lastModifiedBy>Jakab Péter</cp:lastModifiedBy>
  <cp:revision>52</cp:revision>
  <dcterms:created xsi:type="dcterms:W3CDTF">2012-05-09T10:55:05Z</dcterms:created>
  <dcterms:modified xsi:type="dcterms:W3CDTF">2013-01-17T09:50:25Z</dcterms:modified>
</cp:coreProperties>
</file>