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handoutMasterIdLst>
    <p:handoutMasterId r:id="rId9"/>
  </p:handoutMasterIdLst>
  <p:sldIdLst>
    <p:sldId id="256" r:id="rId2"/>
    <p:sldId id="269" r:id="rId3"/>
    <p:sldId id="267" r:id="rId4"/>
    <p:sldId id="268" r:id="rId5"/>
    <p:sldId id="270" r:id="rId6"/>
    <p:sldId id="271" r:id="rId7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67" autoAdjust="0"/>
    <p:restoredTop sz="94660"/>
  </p:normalViewPr>
  <p:slideViewPr>
    <p:cSldViewPr>
      <p:cViewPr varScale="1">
        <p:scale>
          <a:sx n="103" d="100"/>
          <a:sy n="103" d="100"/>
        </p:scale>
        <p:origin x="-10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307A5E3-BAD8-443C-8720-EDDA110C2353}" type="datetimeFigureOut">
              <a:rPr lang="hu-HU"/>
              <a:pPr>
                <a:defRPr/>
              </a:pPr>
              <a:t>2013.01.18.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1488D7F-F5FB-4D46-A75A-1411B20B459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0DAEB5A-0A11-4CE7-83AF-08F3F26B90E4}" type="datetimeFigureOut">
              <a:rPr lang="hu-HU"/>
              <a:pPr>
                <a:defRPr/>
              </a:pPr>
              <a:t>2013.01.18.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AF14A07-7854-4BD0-8587-F41E54E5F78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63AA9-B0CF-49FB-8A50-CE7D993C41D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A1B9D-4DCB-4C86-BCB5-F7706C70A464}" type="datetimeFigureOut">
              <a:rPr lang="hu-HU"/>
              <a:pPr>
                <a:defRPr/>
              </a:pPr>
              <a:t>2013.01.18.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23CF4-24C5-4EA2-84C4-B314D750110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BF481-EA78-4A90-837C-DC020FE9F43C}" type="datetimeFigureOut">
              <a:rPr lang="hu-HU"/>
              <a:pPr>
                <a:defRPr/>
              </a:pPr>
              <a:t>2013.01.18.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429EE-D281-4F77-9F18-E3DFC62611C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A7ECF-31AB-41FB-BF59-23FAD64067A2}" type="datetimeFigureOut">
              <a:rPr lang="hu-HU"/>
              <a:pPr>
                <a:defRPr/>
              </a:pPr>
              <a:t>2013.01.18.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17D0D-DA39-4777-9F8E-257D5ACEDE9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00CAB-E59B-4F66-9244-F99D5F60A972}" type="datetimeFigureOut">
              <a:rPr lang="hu-HU"/>
              <a:pPr>
                <a:defRPr/>
              </a:pPr>
              <a:t>2013.01.18.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A9CCD-544B-4574-ABB2-D0906D133B9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E86CE-D284-4DE8-8EE4-5FD71849C8CA}" type="datetimeFigureOut">
              <a:rPr lang="hu-HU"/>
              <a:pPr>
                <a:defRPr/>
              </a:pPr>
              <a:t>2013.01.18.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20DC2-AE85-49A0-A797-5F7B6878D41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2019C-B176-4F0B-9045-1666251E3FE6}" type="datetimeFigureOut">
              <a:rPr lang="hu-HU"/>
              <a:pPr>
                <a:defRPr/>
              </a:pPr>
              <a:t>2013.01.18.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13DCF-E065-420F-A90C-9343CB26711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E0FA7-42C1-4671-9A5A-950683B7929E}" type="datetimeFigureOut">
              <a:rPr lang="hu-HU"/>
              <a:pPr>
                <a:defRPr/>
              </a:pPr>
              <a:t>2013.01.18.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B6D2E-672B-4EDD-87E9-A0462FF588D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113BF-514B-40BE-B0BF-49B04984A6A9}" type="datetimeFigureOut">
              <a:rPr lang="hu-HU"/>
              <a:pPr>
                <a:defRPr/>
              </a:pPr>
              <a:t>2013.01.18.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0A6F8-5FDB-4E89-81F0-C3C2BBE4D1F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624FC-F213-458A-9EE7-805B72AD7705}" type="datetimeFigureOut">
              <a:rPr lang="hu-HU"/>
              <a:pPr>
                <a:defRPr/>
              </a:pPr>
              <a:t>2013.01.18.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20856-CBA7-49AD-9419-CDFD46A9590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0CAE7-EDB1-4385-B870-41A14DD5BCF2}" type="datetimeFigureOut">
              <a:rPr lang="hu-HU"/>
              <a:pPr>
                <a:defRPr/>
              </a:pPr>
              <a:t>2013.01.18.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 smtClean="0"/>
              <a:t>Kép beszúrásához kattintson az ikonra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36ABA-2CAD-4CD9-A38F-A6682EB681D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1190E-B6BD-4EA4-95DD-0076591C2BA4}" type="datetimeFigureOut">
              <a:rPr lang="hu-HU"/>
              <a:pPr>
                <a:defRPr/>
              </a:pPr>
              <a:t>2013.01.18.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hu-HU" smtClean="0"/>
              <a:t>Mintacím szerkesztése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4C9B3B3B-4C4D-4323-8884-C80DABA1363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2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2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8F7FEA5-1E63-442A-832C-03A90C2767C5}" type="datetimeFigureOut">
              <a:rPr lang="hu-HU"/>
              <a:pPr>
                <a:defRPr/>
              </a:pPr>
              <a:t>2013.01.18.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D2CB6C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95A39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C89F5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23528" y="1124744"/>
            <a:ext cx="7545387" cy="4104456"/>
          </a:xfrm>
        </p:spPr>
        <p:txBody>
          <a:bodyPr/>
          <a:lstStyle/>
          <a:p>
            <a:pPr algn="ctr">
              <a:defRPr/>
            </a:pPr>
            <a:r>
              <a:rPr lang="hu-HU" sz="2000" b="1" dirty="0" smtClean="0">
                <a:latin typeface="+mn-lt"/>
              </a:rPr>
              <a:t>PROGRAMTERVEZET</a:t>
            </a:r>
            <a:br>
              <a:rPr lang="hu-HU" sz="2000" b="1" dirty="0" smtClean="0">
                <a:latin typeface="+mn-lt"/>
              </a:rPr>
            </a:br>
            <a:r>
              <a:rPr lang="hu-HU" sz="2000" b="1" dirty="0" smtClean="0">
                <a:latin typeface="+mn-lt"/>
              </a:rPr>
              <a:t/>
            </a:r>
            <a:br>
              <a:rPr lang="hu-HU" sz="2000" b="1" dirty="0" smtClean="0">
                <a:latin typeface="+mn-lt"/>
              </a:rPr>
            </a:br>
            <a:r>
              <a:rPr lang="hu-HU" sz="2000" b="1" dirty="0" smtClean="0">
                <a:latin typeface="+mn-lt"/>
              </a:rPr>
              <a:t/>
            </a:r>
            <a:br>
              <a:rPr lang="hu-HU" sz="2000" b="1" dirty="0" smtClean="0">
                <a:latin typeface="+mn-lt"/>
              </a:rPr>
            </a:br>
            <a:r>
              <a:rPr lang="hu-HU" sz="2000" dirty="0" smtClean="0">
                <a:latin typeface="+mn-lt"/>
              </a:rPr>
              <a:t/>
            </a:r>
            <a:br>
              <a:rPr lang="hu-HU" sz="2000" dirty="0" smtClean="0">
                <a:latin typeface="+mn-lt"/>
              </a:rPr>
            </a:br>
            <a:r>
              <a:rPr lang="hu-HU" sz="2000" b="1" dirty="0" smtClean="0">
                <a:latin typeface="+mn-lt"/>
              </a:rPr>
              <a:t>II. Magyar és Kínai Önkormányzatok Partnerségi Konferenciája</a:t>
            </a:r>
            <a:br>
              <a:rPr lang="hu-HU" sz="2000" b="1" dirty="0" smtClean="0">
                <a:latin typeface="+mn-lt"/>
              </a:rPr>
            </a:br>
            <a:r>
              <a:rPr lang="hu-HU" sz="2000" b="1" dirty="0" smtClean="0">
                <a:latin typeface="+mn-lt"/>
              </a:rPr>
              <a:t/>
            </a:r>
            <a:br>
              <a:rPr lang="hu-HU" sz="2000" b="1" dirty="0" smtClean="0">
                <a:latin typeface="+mn-lt"/>
              </a:rPr>
            </a:br>
            <a:r>
              <a:rPr lang="hu-HU" sz="2000" b="1" dirty="0" smtClean="0">
                <a:latin typeface="+mn-lt"/>
              </a:rPr>
              <a:t/>
            </a:r>
            <a:br>
              <a:rPr lang="hu-HU" sz="2000" b="1" dirty="0" smtClean="0">
                <a:latin typeface="+mn-lt"/>
              </a:rPr>
            </a:br>
            <a:r>
              <a:rPr lang="hu-HU" sz="2000" dirty="0" smtClean="0">
                <a:latin typeface="+mn-lt"/>
              </a:rPr>
              <a:t/>
            </a:r>
            <a:br>
              <a:rPr lang="hu-HU" sz="2000" dirty="0" smtClean="0">
                <a:latin typeface="+mn-lt"/>
              </a:rPr>
            </a:br>
            <a:r>
              <a:rPr lang="hu-HU" sz="2000" b="1" dirty="0" smtClean="0">
                <a:latin typeface="+mn-lt"/>
              </a:rPr>
              <a:t>Magyarország, 2013. április 24.</a:t>
            </a:r>
            <a:r>
              <a:rPr lang="hu-HU" sz="2000" dirty="0" smtClean="0">
                <a:latin typeface="+mn-lt"/>
              </a:rPr>
              <a:t/>
            </a:r>
            <a:br>
              <a:rPr lang="hu-HU" sz="2000" dirty="0" smtClean="0">
                <a:latin typeface="+mn-lt"/>
              </a:rPr>
            </a:br>
            <a:r>
              <a:rPr lang="hu-HU" sz="2000" b="1" dirty="0" smtClean="0">
                <a:latin typeface="+mn-lt"/>
              </a:rPr>
              <a:t> </a:t>
            </a:r>
            <a:br>
              <a:rPr lang="hu-HU" sz="2000" b="1" dirty="0" smtClean="0">
                <a:latin typeface="+mn-lt"/>
              </a:rPr>
            </a:br>
            <a:r>
              <a:rPr lang="hu-HU" sz="2000" dirty="0" smtClean="0">
                <a:latin typeface="+mn-lt"/>
              </a:rPr>
              <a:t/>
            </a:r>
            <a:br>
              <a:rPr lang="hu-HU" sz="2000" dirty="0" smtClean="0">
                <a:latin typeface="+mn-lt"/>
              </a:rPr>
            </a:br>
            <a:r>
              <a:rPr lang="hu-HU" sz="2000" b="1" i="1" dirty="0" smtClean="0">
                <a:latin typeface="+mn-lt"/>
              </a:rPr>
              <a:t>“Közös előnyök és fejlődés”</a:t>
            </a:r>
            <a:endParaRPr lang="hu-HU" sz="2000" dirty="0">
              <a:latin typeface="+mn-lt"/>
            </a:endParaRPr>
          </a:p>
        </p:txBody>
      </p:sp>
      <p:sp>
        <p:nvSpPr>
          <p:cNvPr id="2051" name="Alcím 2"/>
          <p:cNvSpPr>
            <a:spLocks noGrp="1"/>
          </p:cNvSpPr>
          <p:nvPr>
            <p:ph type="subTitle" idx="1"/>
          </p:nvPr>
        </p:nvSpPr>
        <p:spPr>
          <a:xfrm>
            <a:off x="685800" y="6309320"/>
            <a:ext cx="7054850" cy="28833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endParaRPr lang="hu-HU" dirty="0" smtClean="0">
              <a:solidFill>
                <a:srgbClr val="8E8D8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028384" y="1340768"/>
            <a:ext cx="48816" cy="76870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6632"/>
            <a:ext cx="7620000" cy="6284168"/>
          </a:xfrm>
        </p:spPr>
        <p:txBody>
          <a:bodyPr/>
          <a:lstStyle/>
          <a:p>
            <a:pPr>
              <a:buNone/>
              <a:defRPr/>
            </a:pPr>
            <a:endParaRPr lang="hu-HU" sz="2400" b="1" u="sng" dirty="0" smtClean="0">
              <a:solidFill>
                <a:schemeClr val="tx2"/>
              </a:solidFill>
            </a:endParaRPr>
          </a:p>
          <a:p>
            <a:pPr>
              <a:buNone/>
              <a:defRPr/>
            </a:pPr>
            <a:r>
              <a:rPr lang="hu-HU" sz="2400" b="1" u="sng" dirty="0" smtClean="0">
                <a:solidFill>
                  <a:schemeClr val="tx2"/>
                </a:solidFill>
              </a:rPr>
              <a:t>Április 23. Kedd</a:t>
            </a:r>
            <a:endParaRPr lang="hu-HU" sz="2400" u="sng" dirty="0" smtClean="0">
              <a:solidFill>
                <a:schemeClr val="tx2"/>
              </a:solidFill>
            </a:endParaRPr>
          </a:p>
          <a:p>
            <a:pPr>
              <a:buNone/>
              <a:defRPr/>
            </a:pPr>
            <a:r>
              <a:rPr lang="hu-HU" sz="2400" b="1" dirty="0" smtClean="0">
                <a:solidFill>
                  <a:schemeClr val="tx2"/>
                </a:solidFill>
              </a:rPr>
              <a:t>	A kínai delegáció érkezése</a:t>
            </a:r>
            <a:endParaRPr lang="hu-HU" sz="2400" dirty="0" smtClean="0">
              <a:solidFill>
                <a:schemeClr val="tx2"/>
              </a:solidFill>
            </a:endParaRPr>
          </a:p>
          <a:p>
            <a:pPr>
              <a:buNone/>
              <a:defRPr/>
            </a:pPr>
            <a:r>
              <a:rPr lang="hu-HU" sz="2400" dirty="0" smtClean="0">
                <a:solidFill>
                  <a:schemeClr val="tx2"/>
                </a:solidFill>
              </a:rPr>
              <a:t>	Helyszín: Hilton Budapest </a:t>
            </a:r>
          </a:p>
          <a:p>
            <a:pPr>
              <a:buNone/>
              <a:defRPr/>
            </a:pPr>
            <a:endParaRPr lang="hu-HU" sz="2400" dirty="0" smtClean="0">
              <a:solidFill>
                <a:schemeClr val="tx2"/>
              </a:solidFill>
            </a:endParaRPr>
          </a:p>
          <a:p>
            <a:pPr>
              <a:buNone/>
              <a:defRPr/>
            </a:pPr>
            <a:endParaRPr lang="hu-HU" sz="2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hu-HU" sz="2400" b="1" u="sng" dirty="0" smtClean="0">
                <a:solidFill>
                  <a:schemeClr val="tx2"/>
                </a:solidFill>
              </a:rPr>
              <a:t>Április 24. Szerda </a:t>
            </a:r>
          </a:p>
          <a:p>
            <a:pPr>
              <a:buNone/>
            </a:pPr>
            <a:r>
              <a:rPr lang="hu-HU" sz="2400" b="1" dirty="0" smtClean="0">
                <a:solidFill>
                  <a:schemeClr val="tx2"/>
                </a:solidFill>
              </a:rPr>
              <a:t>	</a:t>
            </a:r>
            <a:endParaRPr lang="hu-HU" sz="2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hu-HU" sz="2400" b="1" dirty="0" smtClean="0">
                <a:solidFill>
                  <a:schemeClr val="tx2"/>
                </a:solidFill>
              </a:rPr>
              <a:t>08:30 – 09:30		A magyar delegáció érkezése és 				regisztrációja</a:t>
            </a:r>
            <a:endParaRPr lang="hu-HU" sz="2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hu-HU" sz="2400" dirty="0" smtClean="0">
                <a:solidFill>
                  <a:schemeClr val="tx2"/>
                </a:solidFill>
              </a:rPr>
              <a:t>09:30 – 10:00 	</a:t>
            </a:r>
            <a:r>
              <a:rPr lang="hu-HU" sz="2400" b="1" dirty="0" smtClean="0">
                <a:solidFill>
                  <a:schemeClr val="tx2"/>
                </a:solidFill>
              </a:rPr>
              <a:t>Nyitó ünnepség</a:t>
            </a:r>
            <a:endParaRPr lang="hu-HU" sz="2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hu-HU" sz="2400" dirty="0" smtClean="0">
                <a:solidFill>
                  <a:schemeClr val="tx2"/>
                </a:solidFill>
              </a:rPr>
              <a:t>10:00 – 11:45		</a:t>
            </a:r>
            <a:r>
              <a:rPr lang="hu-HU" sz="2400" b="1" dirty="0" smtClean="0">
                <a:solidFill>
                  <a:schemeClr val="tx2"/>
                </a:solidFill>
              </a:rPr>
              <a:t>Plenáris ülés: Prezentációk</a:t>
            </a:r>
            <a:endParaRPr lang="hu-HU" sz="24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hu-HU" sz="2400" dirty="0" smtClean="0">
                <a:solidFill>
                  <a:schemeClr val="tx2"/>
                </a:solidFill>
              </a:rPr>
              <a:t>12:00 – 13:30		</a:t>
            </a:r>
            <a:r>
              <a:rPr lang="hu-HU" sz="2400" b="1" dirty="0" smtClean="0">
                <a:solidFill>
                  <a:schemeClr val="tx2"/>
                </a:solidFill>
              </a:rPr>
              <a:t>Ebéd</a:t>
            </a:r>
            <a:endParaRPr lang="hu-HU" sz="2400" dirty="0" smtClean="0">
              <a:solidFill>
                <a:schemeClr val="tx2"/>
              </a:solidFill>
            </a:endParaRPr>
          </a:p>
          <a:p>
            <a:pPr>
              <a:buNone/>
              <a:defRPr/>
            </a:pPr>
            <a:r>
              <a:rPr lang="hu-HU" sz="2400" dirty="0" smtClean="0">
                <a:solidFill>
                  <a:schemeClr val="tx2"/>
                </a:solidFill>
              </a:rPr>
              <a:t>	</a:t>
            </a:r>
          </a:p>
          <a:p>
            <a:pPr>
              <a:buNone/>
              <a:defRPr/>
            </a:pPr>
            <a:r>
              <a:rPr lang="hu-HU" sz="3200" b="1" dirty="0" smtClean="0"/>
              <a:t>	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artalom helye 4"/>
          <p:cNvSpPr>
            <a:spLocks noGrp="1"/>
          </p:cNvSpPr>
          <p:nvPr>
            <p:ph idx="1"/>
          </p:nvPr>
        </p:nvSpPr>
        <p:spPr>
          <a:xfrm>
            <a:off x="457200" y="404813"/>
            <a:ext cx="7620000" cy="597693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hu-HU" sz="2400" b="1" u="sng" dirty="0" smtClean="0">
                <a:solidFill>
                  <a:schemeClr val="tx2"/>
                </a:solidFill>
              </a:rPr>
              <a:t>Április 24. Szerda </a:t>
            </a:r>
          </a:p>
          <a:p>
            <a:pPr>
              <a:buFont typeface="Arial" charset="0"/>
              <a:buNone/>
            </a:pPr>
            <a:r>
              <a:rPr lang="hu-HU" sz="2400" b="1" dirty="0" smtClean="0">
                <a:solidFill>
                  <a:schemeClr val="tx2"/>
                </a:solidFill>
              </a:rPr>
              <a:t>	</a:t>
            </a:r>
            <a:endParaRPr lang="hu-HU" sz="2400" dirty="0" smtClean="0">
              <a:solidFill>
                <a:schemeClr val="tx2"/>
              </a:solidFill>
            </a:endParaRPr>
          </a:p>
          <a:p>
            <a:pPr>
              <a:buFont typeface="Arial" charset="0"/>
              <a:buNone/>
            </a:pPr>
            <a:r>
              <a:rPr lang="en-GB" sz="2400" dirty="0" smtClean="0">
                <a:solidFill>
                  <a:schemeClr val="tx2"/>
                </a:solidFill>
              </a:rPr>
              <a:t>1</a:t>
            </a:r>
            <a:r>
              <a:rPr lang="hu-HU" sz="2400" dirty="0" smtClean="0">
                <a:solidFill>
                  <a:schemeClr val="tx2"/>
                </a:solidFill>
              </a:rPr>
              <a:t>3</a:t>
            </a:r>
            <a:r>
              <a:rPr lang="en-GB" sz="2400" dirty="0" smtClean="0">
                <a:solidFill>
                  <a:schemeClr val="tx2"/>
                </a:solidFill>
              </a:rPr>
              <a:t>:</a:t>
            </a:r>
            <a:r>
              <a:rPr lang="hu-HU" sz="2400" dirty="0" smtClean="0">
                <a:solidFill>
                  <a:schemeClr val="tx2"/>
                </a:solidFill>
              </a:rPr>
              <a:t>3</a:t>
            </a:r>
            <a:r>
              <a:rPr lang="en-GB" sz="2400" dirty="0" smtClean="0">
                <a:solidFill>
                  <a:schemeClr val="tx2"/>
                </a:solidFill>
              </a:rPr>
              <a:t>0-15:30</a:t>
            </a:r>
            <a:r>
              <a:rPr lang="hu-HU" sz="2400" b="1" dirty="0" smtClean="0">
                <a:solidFill>
                  <a:schemeClr val="tx2"/>
                </a:solidFill>
              </a:rPr>
              <a:t>	- </a:t>
            </a:r>
            <a:r>
              <a:rPr lang="hu-HU" sz="2400" b="1" dirty="0" err="1" smtClean="0">
                <a:solidFill>
                  <a:schemeClr val="tx2"/>
                </a:solidFill>
              </a:rPr>
              <a:t>Közigazgatás-Jó</a:t>
            </a:r>
            <a:r>
              <a:rPr lang="hu-HU" sz="2400" b="1" dirty="0" smtClean="0">
                <a:solidFill>
                  <a:schemeClr val="tx2"/>
                </a:solidFill>
              </a:rPr>
              <a:t> Állam</a:t>
            </a:r>
            <a:r>
              <a:rPr lang="hu-HU" sz="2400" dirty="0" smtClean="0">
                <a:solidFill>
                  <a:schemeClr val="tx2"/>
                </a:solidFill>
              </a:rPr>
              <a:t> </a:t>
            </a:r>
          </a:p>
          <a:p>
            <a:pPr>
              <a:buFont typeface="Arial" charset="0"/>
              <a:buNone/>
            </a:pPr>
            <a:r>
              <a:rPr lang="hu-HU" sz="2400" b="1" dirty="0" smtClean="0">
                <a:solidFill>
                  <a:schemeClr val="tx2"/>
                </a:solidFill>
              </a:rPr>
              <a:t>			- Víz- és Környezetvédelem</a:t>
            </a:r>
            <a:r>
              <a:rPr lang="hu-HU" sz="2400" dirty="0" smtClean="0">
                <a:solidFill>
                  <a:schemeClr val="tx2"/>
                </a:solidFill>
              </a:rPr>
              <a:t> </a:t>
            </a:r>
          </a:p>
          <a:p>
            <a:pPr>
              <a:buFont typeface="Arial" charset="0"/>
              <a:buNone/>
            </a:pPr>
            <a:r>
              <a:rPr lang="hu-HU" sz="2400" b="1" dirty="0" smtClean="0">
                <a:solidFill>
                  <a:schemeClr val="tx2"/>
                </a:solidFill>
              </a:rPr>
              <a:t>			- Természeti </a:t>
            </a:r>
            <a:r>
              <a:rPr lang="hu-HU" sz="2400" b="1" dirty="0" err="1" smtClean="0">
                <a:solidFill>
                  <a:schemeClr val="tx2"/>
                </a:solidFill>
              </a:rPr>
              <a:t>erőforrások-Mezőgazdaság</a:t>
            </a:r>
            <a:r>
              <a:rPr lang="hu-HU" sz="2400" dirty="0" smtClean="0">
                <a:solidFill>
                  <a:schemeClr val="tx2"/>
                </a:solidFill>
              </a:rPr>
              <a:t> </a:t>
            </a:r>
          </a:p>
          <a:p>
            <a:pPr>
              <a:buFont typeface="Arial" charset="0"/>
              <a:buNone/>
            </a:pPr>
            <a:r>
              <a:rPr lang="hu-HU" sz="2400" dirty="0" smtClean="0">
                <a:solidFill>
                  <a:schemeClr val="tx2"/>
                </a:solidFill>
              </a:rPr>
              <a:t>15:00-15:30	Kávészünet</a:t>
            </a:r>
          </a:p>
          <a:p>
            <a:pPr>
              <a:buFont typeface="Arial" charset="0"/>
              <a:buNone/>
            </a:pPr>
            <a:r>
              <a:rPr lang="en-GB" sz="2400" dirty="0" smtClean="0">
                <a:solidFill>
                  <a:schemeClr val="tx2"/>
                </a:solidFill>
              </a:rPr>
              <a:t>1</a:t>
            </a:r>
            <a:r>
              <a:rPr lang="hu-HU" sz="2400" dirty="0" smtClean="0">
                <a:solidFill>
                  <a:schemeClr val="tx2"/>
                </a:solidFill>
              </a:rPr>
              <a:t>5</a:t>
            </a:r>
            <a:r>
              <a:rPr lang="en-GB" sz="2400" dirty="0" smtClean="0">
                <a:solidFill>
                  <a:schemeClr val="tx2"/>
                </a:solidFill>
              </a:rPr>
              <a:t>:</a:t>
            </a:r>
            <a:r>
              <a:rPr lang="hu-HU" sz="2400" dirty="0" smtClean="0">
                <a:solidFill>
                  <a:schemeClr val="tx2"/>
                </a:solidFill>
              </a:rPr>
              <a:t>3</a:t>
            </a:r>
            <a:r>
              <a:rPr lang="en-GB" sz="2400" dirty="0" smtClean="0">
                <a:solidFill>
                  <a:schemeClr val="tx2"/>
                </a:solidFill>
              </a:rPr>
              <a:t>0-17:</a:t>
            </a:r>
            <a:r>
              <a:rPr lang="hu-HU" sz="2400" dirty="0" smtClean="0">
                <a:solidFill>
                  <a:schemeClr val="tx2"/>
                </a:solidFill>
              </a:rPr>
              <a:t>0</a:t>
            </a:r>
            <a:r>
              <a:rPr lang="en-GB" sz="2400" dirty="0" smtClean="0">
                <a:solidFill>
                  <a:schemeClr val="tx2"/>
                </a:solidFill>
              </a:rPr>
              <a:t>0</a:t>
            </a:r>
            <a:r>
              <a:rPr lang="hu-HU" sz="2400" b="1" dirty="0" smtClean="0">
                <a:solidFill>
                  <a:schemeClr val="tx2"/>
                </a:solidFill>
              </a:rPr>
              <a:t>	- </a:t>
            </a:r>
            <a:r>
              <a:rPr lang="hu-HU" sz="2400" b="1" dirty="0" err="1" smtClean="0">
                <a:solidFill>
                  <a:schemeClr val="tx2"/>
                </a:solidFill>
              </a:rPr>
              <a:t>Gazdaság-Kereskedelem</a:t>
            </a:r>
            <a:r>
              <a:rPr lang="hu-HU" sz="2400" b="1" dirty="0" smtClean="0">
                <a:solidFill>
                  <a:schemeClr val="tx2"/>
                </a:solidFill>
              </a:rPr>
              <a:t> és Befektetés</a:t>
            </a:r>
            <a:r>
              <a:rPr lang="hu-HU" sz="2400" dirty="0" smtClean="0">
                <a:solidFill>
                  <a:schemeClr val="tx2"/>
                </a:solidFill>
              </a:rPr>
              <a:t> </a:t>
            </a:r>
          </a:p>
          <a:p>
            <a:pPr>
              <a:buFont typeface="Arial" charset="0"/>
              <a:buNone/>
            </a:pPr>
            <a:r>
              <a:rPr lang="hu-HU" sz="2400" b="1" dirty="0" smtClean="0">
                <a:solidFill>
                  <a:schemeClr val="tx2"/>
                </a:solidFill>
              </a:rPr>
              <a:t>			- </a:t>
            </a:r>
            <a:r>
              <a:rPr lang="hu-HU" sz="2400" b="1" dirty="0" err="1" smtClean="0">
                <a:solidFill>
                  <a:schemeClr val="tx2"/>
                </a:solidFill>
              </a:rPr>
              <a:t>Városüzemeltetés-Smart</a:t>
            </a:r>
            <a:r>
              <a:rPr lang="hu-HU" sz="2400" b="1" dirty="0" smtClean="0">
                <a:solidFill>
                  <a:schemeClr val="tx2"/>
                </a:solidFill>
              </a:rPr>
              <a:t> City</a:t>
            </a:r>
            <a:r>
              <a:rPr lang="hu-HU" sz="2400" dirty="0" smtClean="0">
                <a:solidFill>
                  <a:schemeClr val="tx2"/>
                </a:solidFill>
              </a:rPr>
              <a:t> </a:t>
            </a:r>
          </a:p>
          <a:p>
            <a:pPr>
              <a:buFont typeface="Arial" charset="0"/>
              <a:buNone/>
            </a:pPr>
            <a:r>
              <a:rPr lang="hu-HU" sz="2400" b="1" dirty="0" smtClean="0">
                <a:solidFill>
                  <a:schemeClr val="tx2"/>
                </a:solidFill>
              </a:rPr>
              <a:t>			- Oktatás és K+F+I</a:t>
            </a:r>
            <a:endParaRPr lang="hu-HU" sz="2400" dirty="0" smtClean="0">
              <a:solidFill>
                <a:schemeClr val="tx2"/>
              </a:solidFill>
            </a:endParaRPr>
          </a:p>
          <a:p>
            <a:pPr>
              <a:buFont typeface="Arial" charset="0"/>
              <a:buNone/>
            </a:pPr>
            <a:r>
              <a:rPr lang="hu-HU" sz="2400" dirty="0" smtClean="0">
                <a:solidFill>
                  <a:schemeClr val="tx2"/>
                </a:solidFill>
              </a:rPr>
              <a:t>			</a:t>
            </a:r>
          </a:p>
          <a:p>
            <a:pPr>
              <a:buFont typeface="Arial" charset="0"/>
              <a:buNone/>
            </a:pPr>
            <a:r>
              <a:rPr lang="hu-HU" sz="2400" dirty="0" smtClean="0">
                <a:solidFill>
                  <a:schemeClr val="tx2"/>
                </a:solidFill>
              </a:rPr>
              <a:t>17:30-		Indulás a gálavacsorára </a:t>
            </a:r>
          </a:p>
          <a:p>
            <a:pPr>
              <a:buFont typeface="Arial" charset="0"/>
              <a:buNone/>
            </a:pPr>
            <a:r>
              <a:rPr lang="hu-HU" sz="2400" dirty="0" smtClean="0">
                <a:solidFill>
                  <a:schemeClr val="tx2"/>
                </a:solidFill>
              </a:rPr>
              <a:t>			(helyszín: Lázár </a:t>
            </a:r>
            <a:r>
              <a:rPr lang="hu-HU" sz="2400" dirty="0" err="1" smtClean="0">
                <a:solidFill>
                  <a:schemeClr val="tx2"/>
                </a:solidFill>
              </a:rPr>
              <a:t>Lovaspark</a:t>
            </a:r>
            <a:r>
              <a:rPr lang="hu-HU" sz="2400" dirty="0" smtClean="0">
                <a:solidFill>
                  <a:schemeClr val="tx2"/>
                </a:solidFill>
              </a:rPr>
              <a:t>, </a:t>
            </a:r>
            <a:r>
              <a:rPr lang="hu-HU" sz="2400" dirty="0" err="1" smtClean="0">
                <a:solidFill>
                  <a:schemeClr val="tx2"/>
                </a:solidFill>
              </a:rPr>
              <a:t>Domonyvölgy</a:t>
            </a:r>
            <a:r>
              <a:rPr lang="hu-HU" sz="2400" dirty="0" smtClean="0">
                <a:solidFill>
                  <a:schemeClr val="tx2"/>
                </a:solidFill>
              </a:rPr>
              <a:t>,)</a:t>
            </a:r>
          </a:p>
          <a:p>
            <a:pPr>
              <a:buFont typeface="Arial" charset="0"/>
              <a:buNone/>
            </a:pP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artalom helye 2"/>
          <p:cNvSpPr>
            <a:spLocks noGrp="1"/>
          </p:cNvSpPr>
          <p:nvPr>
            <p:ph idx="1"/>
          </p:nvPr>
        </p:nvSpPr>
        <p:spPr>
          <a:xfrm>
            <a:off x="468313" y="476250"/>
            <a:ext cx="7559675" cy="597693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hu-HU" sz="2400" b="1" u="sng" dirty="0" smtClean="0">
                <a:solidFill>
                  <a:schemeClr val="tx2"/>
                </a:solidFill>
              </a:rPr>
              <a:t>Április 25. Csütörtök</a:t>
            </a:r>
          </a:p>
          <a:p>
            <a:pPr>
              <a:buFont typeface="Arial" charset="0"/>
              <a:buNone/>
            </a:pPr>
            <a:r>
              <a:rPr lang="hu-HU" sz="2400" dirty="0" smtClean="0">
                <a:solidFill>
                  <a:schemeClr val="tx2"/>
                </a:solidFill>
              </a:rPr>
              <a:t>09:30 – 13:00 	</a:t>
            </a:r>
            <a:r>
              <a:rPr lang="hu-HU" sz="2400" b="1" dirty="0" smtClean="0">
                <a:solidFill>
                  <a:schemeClr val="tx2"/>
                </a:solidFill>
              </a:rPr>
              <a:t>Városnézés</a:t>
            </a:r>
            <a:endParaRPr lang="hu-HU" sz="2400" dirty="0" smtClean="0">
              <a:solidFill>
                <a:schemeClr val="tx2"/>
              </a:solidFill>
            </a:endParaRPr>
          </a:p>
          <a:p>
            <a:pPr>
              <a:buFont typeface="Arial" charset="0"/>
              <a:buNone/>
            </a:pPr>
            <a:r>
              <a:rPr lang="hu-HU" sz="2400" dirty="0" smtClean="0">
                <a:solidFill>
                  <a:schemeClr val="tx2"/>
                </a:solidFill>
              </a:rPr>
              <a:t>13:00 – 14:30 	</a:t>
            </a:r>
            <a:r>
              <a:rPr lang="hu-HU" sz="2400" b="1" dirty="0" smtClean="0">
                <a:solidFill>
                  <a:schemeClr val="tx2"/>
                </a:solidFill>
              </a:rPr>
              <a:t>Ebéd (helyszín: Duna Palota)</a:t>
            </a:r>
            <a:endParaRPr lang="hu-HU" sz="2400" dirty="0" smtClean="0">
              <a:solidFill>
                <a:schemeClr val="tx2"/>
              </a:solidFill>
            </a:endParaRPr>
          </a:p>
          <a:p>
            <a:pPr>
              <a:buFont typeface="Arial" charset="0"/>
              <a:buNone/>
            </a:pPr>
            <a:r>
              <a:rPr lang="hu-HU" sz="2400" dirty="0" smtClean="0">
                <a:solidFill>
                  <a:schemeClr val="tx2"/>
                </a:solidFill>
              </a:rPr>
              <a:t>14:30 –		</a:t>
            </a:r>
            <a:r>
              <a:rPr lang="hu-HU" sz="2400" b="1" dirty="0" smtClean="0">
                <a:solidFill>
                  <a:schemeClr val="tx2"/>
                </a:solidFill>
              </a:rPr>
              <a:t>Indulás a testvérvárosokhoz / 				megyékhez </a:t>
            </a:r>
            <a:endParaRPr lang="hu-HU" sz="2400" dirty="0" smtClean="0">
              <a:solidFill>
                <a:schemeClr val="tx2"/>
              </a:solidFill>
            </a:endParaRPr>
          </a:p>
          <a:p>
            <a:pPr>
              <a:buFont typeface="Arial" charset="0"/>
              <a:buNone/>
            </a:pPr>
            <a:endParaRPr lang="hu-HU" sz="2400" dirty="0" smtClean="0">
              <a:solidFill>
                <a:schemeClr val="tx2"/>
              </a:solidFill>
            </a:endParaRPr>
          </a:p>
          <a:p>
            <a:pPr>
              <a:buFont typeface="Arial" charset="0"/>
              <a:buNone/>
            </a:pPr>
            <a:r>
              <a:rPr lang="hu-HU" sz="2400" dirty="0" smtClean="0">
                <a:solidFill>
                  <a:schemeClr val="tx2"/>
                </a:solidFill>
              </a:rPr>
              <a:t> </a:t>
            </a:r>
            <a:r>
              <a:rPr lang="hu-HU" sz="2400" b="1" u="sng" dirty="0" smtClean="0">
                <a:solidFill>
                  <a:schemeClr val="tx2"/>
                </a:solidFill>
              </a:rPr>
              <a:t>Április 26. Péntek</a:t>
            </a:r>
            <a:endParaRPr lang="hu-HU" sz="2400" u="sng" dirty="0" smtClean="0">
              <a:solidFill>
                <a:schemeClr val="tx2"/>
              </a:solidFill>
            </a:endParaRPr>
          </a:p>
          <a:p>
            <a:pPr>
              <a:buFont typeface="Arial" charset="0"/>
              <a:buNone/>
            </a:pPr>
            <a:r>
              <a:rPr lang="hu-HU" sz="2400" b="1" dirty="0" smtClean="0">
                <a:solidFill>
                  <a:schemeClr val="tx2"/>
                </a:solidFill>
              </a:rPr>
              <a:t>	Program a testvérvárosokban / megyékben</a:t>
            </a:r>
            <a:endParaRPr lang="hu-HU" sz="2400" dirty="0" smtClean="0">
              <a:solidFill>
                <a:schemeClr val="tx2"/>
              </a:solidFill>
            </a:endParaRPr>
          </a:p>
          <a:p>
            <a:pPr>
              <a:buFont typeface="Arial" charset="0"/>
              <a:buNone/>
            </a:pPr>
            <a:r>
              <a:rPr lang="hu-HU" sz="2400" b="1" dirty="0" smtClean="0">
                <a:solidFill>
                  <a:schemeClr val="tx2"/>
                </a:solidFill>
              </a:rPr>
              <a:t> </a:t>
            </a:r>
          </a:p>
          <a:p>
            <a:pPr>
              <a:buFont typeface="Arial" charset="0"/>
              <a:buNone/>
            </a:pPr>
            <a:r>
              <a:rPr lang="hu-HU" sz="2400" b="1" u="sng" dirty="0" smtClean="0">
                <a:solidFill>
                  <a:schemeClr val="tx2"/>
                </a:solidFill>
              </a:rPr>
              <a:t>Április 27. Szombat</a:t>
            </a:r>
            <a:endParaRPr lang="hu-HU" sz="2400" u="sng" dirty="0" smtClean="0">
              <a:solidFill>
                <a:schemeClr val="tx2"/>
              </a:solidFill>
            </a:endParaRPr>
          </a:p>
          <a:p>
            <a:pPr>
              <a:buFont typeface="Arial" charset="0"/>
              <a:buNone/>
            </a:pPr>
            <a:r>
              <a:rPr lang="hu-HU" sz="2400" b="1" dirty="0" smtClean="0">
                <a:solidFill>
                  <a:schemeClr val="tx2"/>
                </a:solidFill>
              </a:rPr>
              <a:t>	Visszaindulás</a:t>
            </a:r>
            <a:endParaRPr lang="hu-HU" sz="2400" dirty="0" smtClean="0">
              <a:solidFill>
                <a:schemeClr val="tx2"/>
              </a:solidFill>
            </a:endParaRPr>
          </a:p>
          <a:p>
            <a:pPr>
              <a:buFont typeface="Arial" charset="0"/>
              <a:buNone/>
            </a:pPr>
            <a:r>
              <a:rPr lang="hu-HU" sz="2400" b="1" dirty="0" smtClean="0">
                <a:solidFill>
                  <a:schemeClr val="tx2"/>
                </a:solidFill>
              </a:rPr>
              <a:t> </a:t>
            </a:r>
            <a:endParaRPr lang="hu-HU" sz="2400" dirty="0" smtClean="0">
              <a:solidFill>
                <a:schemeClr val="tx2"/>
              </a:solidFill>
            </a:endParaRPr>
          </a:p>
          <a:p>
            <a:pPr>
              <a:buFont typeface="Arial" charset="0"/>
              <a:buNone/>
            </a:pPr>
            <a:r>
              <a:rPr lang="hu-HU" sz="1600" b="1" i="1" dirty="0" smtClean="0">
                <a:solidFill>
                  <a:schemeClr val="tx2"/>
                </a:solidFill>
              </a:rPr>
              <a:t> </a:t>
            </a:r>
            <a:endParaRPr lang="hu-HU" sz="1600" dirty="0" smtClean="0">
              <a:solidFill>
                <a:schemeClr val="tx2"/>
              </a:solidFill>
            </a:endParaRPr>
          </a:p>
          <a:p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+mn-lt"/>
              </a:rPr>
              <a:t>Milyen információt adjunk?</a:t>
            </a:r>
            <a:endParaRPr lang="hu-HU" dirty="0"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000" b="1" dirty="0" smtClean="0">
                <a:solidFill>
                  <a:schemeClr val="tx2"/>
                </a:solidFill>
              </a:rPr>
              <a:t>lakosok számáról, </a:t>
            </a:r>
          </a:p>
          <a:p>
            <a:r>
              <a:rPr lang="hu-HU" sz="2000" b="1" dirty="0" smtClean="0">
                <a:solidFill>
                  <a:schemeClr val="tx2"/>
                </a:solidFill>
              </a:rPr>
              <a:t>gazdasági háttérről, </a:t>
            </a:r>
          </a:p>
          <a:p>
            <a:r>
              <a:rPr lang="hu-HU" sz="2000" b="1" dirty="0" smtClean="0">
                <a:solidFill>
                  <a:schemeClr val="tx2"/>
                </a:solidFill>
              </a:rPr>
              <a:t>oktatásról (szakirányú-, felsőoktatás), </a:t>
            </a:r>
          </a:p>
          <a:p>
            <a:r>
              <a:rPr lang="hu-HU" sz="2000" b="1" dirty="0" smtClean="0">
                <a:solidFill>
                  <a:schemeClr val="tx2"/>
                </a:solidFill>
              </a:rPr>
              <a:t>közlekedésről, földrajzi elhelyezkedésről,</a:t>
            </a:r>
          </a:p>
          <a:p>
            <a:r>
              <a:rPr lang="hu-HU" sz="2000" b="1" dirty="0" smtClean="0">
                <a:solidFill>
                  <a:schemeClr val="tx2"/>
                </a:solidFill>
              </a:rPr>
              <a:t>kép, térkép,</a:t>
            </a:r>
          </a:p>
          <a:p>
            <a:r>
              <a:rPr lang="hu-HU" sz="2000" b="1" dirty="0" smtClean="0">
                <a:solidFill>
                  <a:schemeClr val="tx2"/>
                </a:solidFill>
              </a:rPr>
              <a:t>rövid leírás a konkrét befektetési lehetőségeikről</a:t>
            </a:r>
          </a:p>
          <a:p>
            <a:r>
              <a:rPr lang="hu-HU" sz="2000" b="1" dirty="0" smtClean="0">
                <a:solidFill>
                  <a:schemeClr val="tx2"/>
                </a:solidFill>
              </a:rPr>
              <a:t>mit nyújt az önkormányzat: adókedvezmény, munkabér támogatás, képzések támogatása, részvállalás </a:t>
            </a:r>
            <a:r>
              <a:rPr lang="hu-HU" sz="2000" b="1" dirty="0" err="1" smtClean="0">
                <a:solidFill>
                  <a:schemeClr val="tx2"/>
                </a:solidFill>
              </a:rPr>
              <a:t>joint-venture</a:t>
            </a:r>
            <a:r>
              <a:rPr lang="hu-HU" sz="2000" b="1" dirty="0" smtClean="0">
                <a:solidFill>
                  <a:schemeClr val="tx2"/>
                </a:solidFill>
              </a:rPr>
              <a:t> cégekben (minél pontosabban, számszerűsítve),</a:t>
            </a:r>
          </a:p>
          <a:p>
            <a:r>
              <a:rPr lang="hu-HU" sz="2000" b="1" dirty="0" smtClean="0">
                <a:solidFill>
                  <a:schemeClr val="tx2"/>
                </a:solidFill>
              </a:rPr>
              <a:t>angolul beszélő személy elérhetőség</a:t>
            </a:r>
          </a:p>
          <a:p>
            <a:endParaRPr lang="hu-HU" sz="20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556792"/>
            <a:ext cx="7620000" cy="4800600"/>
          </a:xfrm>
        </p:spPr>
        <p:txBody>
          <a:bodyPr/>
          <a:lstStyle/>
          <a:p>
            <a:pPr algn="ctr">
              <a:buNone/>
            </a:pPr>
            <a:endParaRPr lang="hu-HU" sz="3600" b="1" dirty="0" smtClean="0"/>
          </a:p>
          <a:p>
            <a:pPr algn="ctr">
              <a:buNone/>
            </a:pPr>
            <a:endParaRPr lang="hu-HU" sz="3600" b="1" dirty="0" smtClean="0"/>
          </a:p>
          <a:p>
            <a:pPr algn="ctr">
              <a:buNone/>
            </a:pPr>
            <a:r>
              <a:rPr lang="hu-HU" sz="3600" b="1" dirty="0" smtClean="0">
                <a:solidFill>
                  <a:schemeClr val="tx2"/>
                </a:solidFill>
              </a:rPr>
              <a:t>Köszönöm megtisztelő figyelmüket!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1187624" y="4365104"/>
            <a:ext cx="6002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err="1" smtClean="0">
                <a:solidFill>
                  <a:schemeClr val="tx2"/>
                </a:solidFill>
                <a:latin typeface="+mn-lt"/>
              </a:rPr>
              <a:t>kinai.konferencia</a:t>
            </a:r>
            <a:r>
              <a:rPr lang="hu-HU" sz="3600" b="1" dirty="0" smtClean="0">
                <a:solidFill>
                  <a:schemeClr val="tx2"/>
                </a:solidFill>
                <a:latin typeface="+mn-lt"/>
              </a:rPr>
              <a:t>@</a:t>
            </a:r>
            <a:r>
              <a:rPr lang="hu-HU" sz="3600" b="1" dirty="0" err="1" smtClean="0">
                <a:solidFill>
                  <a:schemeClr val="tx2"/>
                </a:solidFill>
                <a:latin typeface="+mn-lt"/>
              </a:rPr>
              <a:t>kim.gov.hu</a:t>
            </a:r>
            <a:endParaRPr lang="hu-HU" sz="3600" b="1" dirty="0" smtClean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imuló">
  <a:themeElements>
    <a:clrScheme name="Simuló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imuló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5401</TotalTime>
  <Words>78</Words>
  <Application>Microsoft Office PowerPoint</Application>
  <PresentationFormat>Diavetítés a képernyőre (4:3 oldalarány)</PresentationFormat>
  <Paragraphs>52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Simuló</vt:lpstr>
      <vt:lpstr>PROGRAMTERVEZET    II. Magyar és Kínai Önkormányzatok Partnerségi Konferenciája    Magyarország, 2013. április 24.    “Közös előnyök és fejlődés”</vt:lpstr>
      <vt:lpstr>2. dia</vt:lpstr>
      <vt:lpstr>3. dia</vt:lpstr>
      <vt:lpstr>4. dia</vt:lpstr>
      <vt:lpstr>Milyen információt adjunk?</vt:lpstr>
      <vt:lpstr>6. dia</vt:lpstr>
    </vt:vector>
  </TitlesOfParts>
  <Company>KD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Kínai Népköztársaság</dc:title>
  <dc:creator>Szálkai Anna</dc:creator>
  <cp:lastModifiedBy>Tisza Vilmos</cp:lastModifiedBy>
  <cp:revision>163</cp:revision>
  <cp:lastPrinted>2012-11-13T14:30:18Z</cp:lastPrinted>
  <dcterms:created xsi:type="dcterms:W3CDTF">2012-11-13T11:29:58Z</dcterms:created>
  <dcterms:modified xsi:type="dcterms:W3CDTF">2013-01-18T06:53:52Z</dcterms:modified>
</cp:coreProperties>
</file>